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258" r:id="rId4"/>
    <p:sldId id="257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4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141414"/>
    <a:srgbClr val="929292"/>
    <a:srgbClr val="120F1A"/>
    <a:srgbClr val="78767C"/>
    <a:srgbClr val="460F00"/>
    <a:srgbClr val="171321"/>
    <a:srgbClr val="DA3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393" autoAdjust="0"/>
  </p:normalViewPr>
  <p:slideViewPr>
    <p:cSldViewPr snapToGrid="0">
      <p:cViewPr varScale="1">
        <p:scale>
          <a:sx n="63" d="100"/>
          <a:sy n="63" d="100"/>
        </p:scale>
        <p:origin x="936" y="66"/>
      </p:cViewPr>
      <p:guideLst>
        <p:guide orient="horz" pos="482"/>
        <p:guide pos="3840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dirty="0">
                <a:solidFill>
                  <a:schemeClr val="tx1"/>
                </a:solidFill>
                <a:latin typeface="Montserrat Medium" pitchFamily="2" charset="-52"/>
              </a:rPr>
              <a:t>Зависимость</a:t>
            </a:r>
            <a:r>
              <a:rPr lang="ru-RU" sz="1400" baseline="0" dirty="0">
                <a:solidFill>
                  <a:schemeClr val="tx1"/>
                </a:solidFill>
                <a:latin typeface="Montserrat Medium" pitchFamily="2" charset="-52"/>
              </a:rPr>
              <a:t> давления от высоты</a:t>
            </a:r>
            <a:endParaRPr lang="en-US" sz="1400" dirty="0">
              <a:solidFill>
                <a:schemeClr val="tx1"/>
              </a:solidFill>
              <a:latin typeface="Montserrat Medium" pitchFamily="2" charset="-52"/>
            </a:endParaRPr>
          </a:p>
        </c:rich>
      </c:tx>
      <c:layout>
        <c:manualLayout>
          <c:xMode val="edge"/>
          <c:yMode val="edge"/>
          <c:x val="0.22072626171240523"/>
          <c:y val="4.83972584220555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Значения Y</c:v>
                </c:pt>
              </c:strCache>
            </c:strRef>
          </c:tx>
          <c:spPr>
            <a:ln w="22225" cap="sq" cmpd="sng">
              <a:solidFill>
                <a:srgbClr val="C00000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tx1"/>
              </a:solidFill>
              <a:ln w="22225">
                <a:solidFill>
                  <a:schemeClr val="tx1"/>
                </a:solidFill>
              </a:ln>
              <a:effectLst/>
            </c:spPr>
          </c:marker>
          <c:xVal>
            <c:numRef>
              <c:f>Лист1!$A$2:$A$10</c:f>
              <c:numCache>
                <c:formatCode>General</c:formatCode>
                <c:ptCount val="9"/>
                <c:pt idx="0">
                  <c:v>2.2000000000000002</c:v>
                </c:pt>
                <c:pt idx="1">
                  <c:v>5.15</c:v>
                </c:pt>
                <c:pt idx="2">
                  <c:v>8.1</c:v>
                </c:pt>
                <c:pt idx="3">
                  <c:v>11.05</c:v>
                </c:pt>
                <c:pt idx="4">
                  <c:v>14</c:v>
                </c:pt>
                <c:pt idx="5">
                  <c:v>16.95</c:v>
                </c:pt>
                <c:pt idx="6" formatCode="d\-mmm">
                  <c:v>19.899999999999999</c:v>
                </c:pt>
                <c:pt idx="7">
                  <c:v>22.85</c:v>
                </c:pt>
                <c:pt idx="8">
                  <c:v>25.8</c:v>
                </c:pt>
              </c:numCache>
            </c:numRef>
          </c:xVal>
          <c:yVal>
            <c:numRef>
              <c:f>Лист1!$B$2:$B$10</c:f>
              <c:numCache>
                <c:formatCode>General</c:formatCode>
                <c:ptCount val="9"/>
                <c:pt idx="0">
                  <c:v>739.62</c:v>
                </c:pt>
                <c:pt idx="1">
                  <c:v>739.37</c:v>
                </c:pt>
                <c:pt idx="2">
                  <c:v>739.11</c:v>
                </c:pt>
                <c:pt idx="3">
                  <c:v>738.87</c:v>
                </c:pt>
                <c:pt idx="4">
                  <c:v>738.62</c:v>
                </c:pt>
                <c:pt idx="5">
                  <c:v>738.37</c:v>
                </c:pt>
                <c:pt idx="6">
                  <c:v>738.12</c:v>
                </c:pt>
                <c:pt idx="7">
                  <c:v>737.87</c:v>
                </c:pt>
                <c:pt idx="8">
                  <c:v>737.62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DBB-473B-8073-9DD6BDCFD9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14304"/>
        <c:axId val="22975616"/>
      </c:scatterChart>
      <c:valAx>
        <c:axId val="22514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 dirty="0">
                    <a:solidFill>
                      <a:schemeClr val="tx1"/>
                    </a:solidFill>
                    <a:latin typeface="Montserrat Medium" pitchFamily="2" charset="-52"/>
                  </a:rPr>
                  <a:t>Высота</a:t>
                </a:r>
                <a:r>
                  <a:rPr lang="en-US" sz="1200" dirty="0">
                    <a:solidFill>
                      <a:schemeClr val="tx1"/>
                    </a:solidFill>
                    <a:latin typeface="Montserrat Medium" pitchFamily="2" charset="-52"/>
                  </a:rPr>
                  <a:t>,</a:t>
                </a:r>
                <a:r>
                  <a:rPr lang="ru-RU" sz="1200" dirty="0">
                    <a:solidFill>
                      <a:schemeClr val="tx1"/>
                    </a:solidFill>
                    <a:latin typeface="Montserrat Medium" pitchFamily="2" charset="-52"/>
                  </a:rPr>
                  <a:t> м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2975616"/>
        <c:crosses val="autoZero"/>
        <c:crossBetween val="midCat"/>
      </c:valAx>
      <c:valAx>
        <c:axId val="2297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 dirty="0">
                    <a:solidFill>
                      <a:schemeClr val="tx1"/>
                    </a:solidFill>
                    <a:latin typeface="Montserrat Medium" pitchFamily="2" charset="-52"/>
                  </a:rPr>
                  <a:t>Давление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25143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alpha val="55000"/>
        </a:schemeClr>
      </a:solidFill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02335-FC85-49D3-9E33-4E06124E782D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811F8-4605-405A-927A-08888ADE2B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373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1F8-4605-405A-927A-08888ADE2BE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104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1F8-4605-405A-927A-08888ADE2BE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12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1F8-4605-405A-927A-08888ADE2BE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98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1F8-4605-405A-927A-08888ADE2BE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60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1F8-4605-405A-927A-08888ADE2BE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075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1F8-4605-405A-927A-08888ADE2BE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027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1F8-4605-405A-927A-08888ADE2BE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055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811F8-4605-405A-927A-08888ADE2BE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64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B5B36-44B8-DD18-A8BC-7763AF19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B06D42-393B-5285-FF70-8FF6A82AF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B5C2B7-C9AF-2C2A-3B38-CECB64F9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D564CD-2EFA-000B-7A8B-ACC343BD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600DE3-2E6E-006E-E15D-CE576DFB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07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730B2C-1CC3-D281-257B-AB3ED87F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2F3F47-DE0C-17F3-7716-32E6FD95D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F51FC-733D-F446-084B-1E573E20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64C334-6C75-D12A-B759-78D935FC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54A656-1AF2-4E1A-CF6B-471EDE2A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03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4CB3B1-CA0F-9166-49C1-56127632A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469DF6-542D-95EF-FF49-53C0D4306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B77F35-741C-B6D2-4C8F-B842FD77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E724D6-8C37-F4F0-4A11-E38A52D5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CD1C9A-2B7D-1BE2-32C8-B0FECF8F3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847BA-73AE-AA93-F648-2FC56544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6018BB-73FA-B7F8-6C9D-0CD6587D0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D8E80A-CA1F-6E34-55BF-E6762EBC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BA4964-2237-3DE9-5E34-704F2135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143ED7-805A-B877-5A77-902FC2C0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105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3E351-D3A7-FC21-489A-64001284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60B9F5-C633-79B6-509E-E690C0578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9A9592-6ECA-BFA5-758D-89752BFA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5E9656-02C0-1022-2E9F-31765261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929B24-2A51-B09D-BF9F-30334011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26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9FE8DA-731C-8434-C627-AC0E8961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571A76-1D03-39B3-71AA-74EDEEE3B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15FEFA-D484-DE82-A3FD-7084D5C54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4C715D-8F6B-7689-2C5A-B26E9A9B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340260-3063-41C2-29EB-020C2E0F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901C83-5444-9163-6972-A79B8E37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56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CEC33-D016-5CE7-8EE1-FCE9C6C6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45EED0-975C-CB58-B3A9-D292427C6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88D84B-1040-B2ED-D1A4-1B542FD00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5B61C5-1D34-8FF5-3E52-9DDD0180E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D0EC3B7-97A3-7FC8-74C5-1C892C0CE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60D4468-2F9D-DC2A-2B39-57CF698A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D04BD9-14FB-2465-0152-DCDF1028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958CA69-D741-9028-87E8-6188C900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25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162022-B542-3839-C4CF-E2DB7A20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657344D-DFA5-C43F-2D54-85F1192D4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A73555-489E-42E5-A3AE-20AEF0C3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9B9CD7-12E7-8893-E146-593808F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3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C30CD92-F036-78C0-4767-B7E0E272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7F0E286-B13B-892E-E83F-31E09833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273331-649F-91CD-D842-46C36B44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87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F231F-2FED-B2D9-511B-FC187046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ADCBC7-19CC-7C90-44CF-1BE129CA2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1DA7CC-D117-AC9C-D4CB-460F102D3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16CD2EF-ADCA-ECC7-421B-363B6FCA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5A3C12-78EA-BC4A-0417-813740E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81B6E3-5F5C-A72B-E34B-C3F4C3D7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651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AEB80-C9CA-71B3-927D-D006ACE6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845BAF-5BDA-30D5-377D-E6F03824E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0370AD-1A44-6F8F-82FD-2D37E7EA6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A460FF-25E1-77AD-F030-36179860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ACD4EC-FB7D-129F-B4A1-0C0D50B0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40C3EE-AA94-0861-0510-01A81B51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05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437FA-B818-9675-862E-6F42E39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3ACF06-3303-D483-C78D-19FDA7F30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B977A2-2F03-4C85-FC0D-7406BD845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0B959-FD64-4624-A4FA-4220DAA166C9}" type="datetimeFigureOut">
              <a:rPr lang="ru-RU" smtClean="0"/>
              <a:t>18.04.2023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8A63BC-629D-4CEA-F349-66AE997A9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112786-DA1F-BF9D-7643-8BFF911B7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9B188-15BF-45DE-AF30-57DD2B9E6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8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4A5173C-0DF3-DA7E-509F-36C0314E5643}"/>
              </a:ext>
            </a:extLst>
          </p:cNvPr>
          <p:cNvSpPr/>
          <p:nvPr/>
        </p:nvSpPr>
        <p:spPr>
          <a:xfrm>
            <a:off x="407988" y="765175"/>
            <a:ext cx="11376025" cy="5695586"/>
          </a:xfrm>
          <a:prstGeom prst="roundRect">
            <a:avLst/>
          </a:prstGeom>
          <a:gradFill>
            <a:gsLst>
              <a:gs pos="100000">
                <a:srgbClr val="17132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120F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815A88CC-A182-1942-2196-0AC6BE837856}"/>
              </a:ext>
            </a:extLst>
          </p:cNvPr>
          <p:cNvCxnSpPr>
            <a:cxnSpLocks/>
          </p:cNvCxnSpPr>
          <p:nvPr/>
        </p:nvCxnSpPr>
        <p:spPr>
          <a:xfrm>
            <a:off x="1596012" y="765175"/>
            <a:ext cx="0" cy="5695586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4A47A956-F63B-D4EE-D56C-55DA5F8DFEE9}"/>
              </a:ext>
            </a:extLst>
          </p:cNvPr>
          <p:cNvCxnSpPr>
            <a:cxnSpLocks/>
          </p:cNvCxnSpPr>
          <p:nvPr/>
        </p:nvCxnSpPr>
        <p:spPr>
          <a:xfrm>
            <a:off x="2739012" y="765175"/>
            <a:ext cx="0" cy="5695586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42E2CB1E-9989-11E8-C3AC-73FC32ECDC3F}"/>
              </a:ext>
            </a:extLst>
          </p:cNvPr>
          <p:cNvCxnSpPr>
            <a:cxnSpLocks/>
          </p:cNvCxnSpPr>
          <p:nvPr/>
        </p:nvCxnSpPr>
        <p:spPr>
          <a:xfrm>
            <a:off x="3882012" y="765175"/>
            <a:ext cx="0" cy="5695586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3710F89C-49CC-94BF-2832-309BBE6BAFE9}"/>
              </a:ext>
            </a:extLst>
          </p:cNvPr>
          <p:cNvCxnSpPr>
            <a:cxnSpLocks/>
          </p:cNvCxnSpPr>
          <p:nvPr/>
        </p:nvCxnSpPr>
        <p:spPr>
          <a:xfrm>
            <a:off x="5025012" y="765175"/>
            <a:ext cx="0" cy="5695586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C6BEF95B-AC9C-6DDD-25E0-310CB7AB88EB}"/>
              </a:ext>
            </a:extLst>
          </p:cNvPr>
          <p:cNvCxnSpPr>
            <a:cxnSpLocks/>
          </p:cNvCxnSpPr>
          <p:nvPr/>
        </p:nvCxnSpPr>
        <p:spPr>
          <a:xfrm>
            <a:off x="6168012" y="765175"/>
            <a:ext cx="0" cy="5695586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EECAAF11-1BE6-29E5-4F98-F00142587888}"/>
              </a:ext>
            </a:extLst>
          </p:cNvPr>
          <p:cNvCxnSpPr>
            <a:cxnSpLocks/>
          </p:cNvCxnSpPr>
          <p:nvPr/>
        </p:nvCxnSpPr>
        <p:spPr>
          <a:xfrm>
            <a:off x="7311012" y="765175"/>
            <a:ext cx="0" cy="5695586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C6FCBD4E-14D7-F724-D5E6-64D4FDDEBA32}"/>
              </a:ext>
            </a:extLst>
          </p:cNvPr>
          <p:cNvCxnSpPr>
            <a:cxnSpLocks/>
          </p:cNvCxnSpPr>
          <p:nvPr/>
        </p:nvCxnSpPr>
        <p:spPr>
          <a:xfrm>
            <a:off x="8454012" y="765175"/>
            <a:ext cx="0" cy="5695586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40C76F6B-F0A2-5A8A-276E-5955B88D734E}"/>
              </a:ext>
            </a:extLst>
          </p:cNvPr>
          <p:cNvCxnSpPr>
            <a:cxnSpLocks/>
          </p:cNvCxnSpPr>
          <p:nvPr/>
        </p:nvCxnSpPr>
        <p:spPr>
          <a:xfrm>
            <a:off x="9597012" y="765175"/>
            <a:ext cx="0" cy="5695586"/>
          </a:xfrm>
          <a:prstGeom prst="line">
            <a:avLst/>
          </a:prstGeom>
          <a:ln>
            <a:solidFill>
              <a:schemeClr val="bg1">
                <a:alpha val="19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20C52AF1-21B5-C7D0-874E-C35BC74B0E1B}"/>
              </a:ext>
            </a:extLst>
          </p:cNvPr>
          <p:cNvSpPr/>
          <p:nvPr/>
        </p:nvSpPr>
        <p:spPr>
          <a:xfrm>
            <a:off x="6416190" y="1202464"/>
            <a:ext cx="5150913" cy="5258297"/>
          </a:xfrm>
          <a:custGeom>
            <a:avLst/>
            <a:gdLst>
              <a:gd name="connsiteX0" fmla="*/ 2330523 w 5150913"/>
              <a:gd name="connsiteY0" fmla="*/ 0 h 5258297"/>
              <a:gd name="connsiteX1" fmla="*/ 4433224 w 5150913"/>
              <a:gd name="connsiteY1" fmla="*/ 1998886 h 5258297"/>
              <a:gd name="connsiteX2" fmla="*/ 4437423 w 5150913"/>
              <a:gd name="connsiteY2" fmla="*/ 2086491 h 5258297"/>
              <a:gd name="connsiteX3" fmla="*/ 4461602 w 5150913"/>
              <a:gd name="connsiteY3" fmla="*/ 2108323 h 5258297"/>
              <a:gd name="connsiteX4" fmla="*/ 5150913 w 5150913"/>
              <a:gd name="connsiteY4" fmla="*/ 3761629 h 5258297"/>
              <a:gd name="connsiteX5" fmla="*/ 4748980 w 5150913"/>
              <a:gd name="connsiteY5" fmla="*/ 5068899 h 5258297"/>
              <a:gd name="connsiteX6" fmla="*/ 4647233 w 5150913"/>
              <a:gd name="connsiteY6" fmla="*/ 5204076 h 5258297"/>
              <a:gd name="connsiteX7" fmla="*/ 4615695 w 5150913"/>
              <a:gd name="connsiteY7" fmla="*/ 5215619 h 5258297"/>
              <a:gd name="connsiteX8" fmla="*/ 4333407 w 5150913"/>
              <a:gd name="connsiteY8" fmla="*/ 5258297 h 5258297"/>
              <a:gd name="connsiteX9" fmla="*/ 990017 w 5150913"/>
              <a:gd name="connsiteY9" fmla="*/ 5258297 h 5258297"/>
              <a:gd name="connsiteX10" fmla="*/ 981416 w 5150913"/>
              <a:gd name="connsiteY10" fmla="*/ 5248896 h 5258297"/>
              <a:gd name="connsiteX11" fmla="*/ 444001 w 5150913"/>
              <a:gd name="connsiteY11" fmla="*/ 3761629 h 5258297"/>
              <a:gd name="connsiteX12" fmla="*/ 456152 w 5150913"/>
              <a:gd name="connsiteY12" fmla="*/ 3522569 h 5258297"/>
              <a:gd name="connsiteX13" fmla="*/ 487963 w 5150913"/>
              <a:gd name="connsiteY13" fmla="*/ 3315494 h 5258297"/>
              <a:gd name="connsiteX14" fmla="*/ 472012 w 5150913"/>
              <a:gd name="connsiteY14" fmla="*/ 3287836 h 5258297"/>
              <a:gd name="connsiteX15" fmla="*/ 216910 w 5150913"/>
              <a:gd name="connsiteY15" fmla="*/ 2226536 h 5258297"/>
              <a:gd name="connsiteX16" fmla="*/ 227823 w 5150913"/>
              <a:gd name="connsiteY16" fmla="*/ 1998886 h 5258297"/>
              <a:gd name="connsiteX17" fmla="*/ 249946 w 5150913"/>
              <a:gd name="connsiteY17" fmla="*/ 1846183 h 5258297"/>
              <a:gd name="connsiteX18" fmla="*/ 193152 w 5150913"/>
              <a:gd name="connsiteY18" fmla="*/ 1777841 h 5258297"/>
              <a:gd name="connsiteX19" fmla="*/ 0 w 5150913"/>
              <a:gd name="connsiteY19" fmla="*/ 1208831 h 5258297"/>
              <a:gd name="connsiteX20" fmla="*/ 1130973 w 5150913"/>
              <a:gd name="connsiteY20" fmla="*/ 191125 h 5258297"/>
              <a:gd name="connsiteX21" fmla="*/ 1358904 w 5150913"/>
              <a:gd name="connsiteY21" fmla="*/ 211801 h 5258297"/>
              <a:gd name="connsiteX22" fmla="*/ 1411331 w 5150913"/>
              <a:gd name="connsiteY22" fmla="*/ 223932 h 5258297"/>
              <a:gd name="connsiteX23" fmla="*/ 1507810 w 5150913"/>
              <a:gd name="connsiteY23" fmla="*/ 174972 h 5258297"/>
              <a:gd name="connsiteX24" fmla="*/ 2330523 w 5150913"/>
              <a:gd name="connsiteY24" fmla="*/ 0 h 525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50913" h="5258297">
                <a:moveTo>
                  <a:pt x="2330523" y="0"/>
                </a:moveTo>
                <a:cubicBezTo>
                  <a:pt x="3424882" y="0"/>
                  <a:pt x="4324986" y="876141"/>
                  <a:pt x="4433224" y="1998886"/>
                </a:cubicBezTo>
                <a:lnTo>
                  <a:pt x="4437423" y="2086491"/>
                </a:lnTo>
                <a:lnTo>
                  <a:pt x="4461602" y="2108323"/>
                </a:lnTo>
                <a:cubicBezTo>
                  <a:pt x="4887494" y="2531441"/>
                  <a:pt x="5150913" y="3115973"/>
                  <a:pt x="5150913" y="3761629"/>
                </a:cubicBezTo>
                <a:cubicBezTo>
                  <a:pt x="5150913" y="4245871"/>
                  <a:pt x="5002740" y="4695731"/>
                  <a:pt x="4748980" y="5068899"/>
                </a:cubicBezTo>
                <a:lnTo>
                  <a:pt x="4647233" y="5204076"/>
                </a:lnTo>
                <a:lnTo>
                  <a:pt x="4615695" y="5215619"/>
                </a:lnTo>
                <a:cubicBezTo>
                  <a:pt x="4526520" y="5243356"/>
                  <a:pt x="4431709" y="5258297"/>
                  <a:pt x="4333407" y="5258297"/>
                </a:cubicBezTo>
                <a:lnTo>
                  <a:pt x="990017" y="5258297"/>
                </a:lnTo>
                <a:lnTo>
                  <a:pt x="981416" y="5248896"/>
                </a:lnTo>
                <a:cubicBezTo>
                  <a:pt x="645682" y="4844729"/>
                  <a:pt x="444001" y="4326578"/>
                  <a:pt x="444001" y="3761629"/>
                </a:cubicBezTo>
                <a:cubicBezTo>
                  <a:pt x="444001" y="3680922"/>
                  <a:pt x="448117" y="3601170"/>
                  <a:pt x="456152" y="3522569"/>
                </a:cubicBezTo>
                <a:lnTo>
                  <a:pt x="487963" y="3315494"/>
                </a:lnTo>
                <a:lnTo>
                  <a:pt x="472012" y="3287836"/>
                </a:lnTo>
                <a:cubicBezTo>
                  <a:pt x="309322" y="2972350"/>
                  <a:pt x="216910" y="2610812"/>
                  <a:pt x="216910" y="2226536"/>
                </a:cubicBezTo>
                <a:cubicBezTo>
                  <a:pt x="216910" y="2149681"/>
                  <a:pt x="220607" y="2073735"/>
                  <a:pt x="227823" y="1998886"/>
                </a:cubicBezTo>
                <a:lnTo>
                  <a:pt x="249946" y="1846183"/>
                </a:lnTo>
                <a:lnTo>
                  <a:pt x="193152" y="1777841"/>
                </a:lnTo>
                <a:cubicBezTo>
                  <a:pt x="71206" y="1615414"/>
                  <a:pt x="0" y="1419605"/>
                  <a:pt x="0" y="1208831"/>
                </a:cubicBezTo>
                <a:cubicBezTo>
                  <a:pt x="0" y="646767"/>
                  <a:pt x="506354" y="191125"/>
                  <a:pt x="1130973" y="191125"/>
                </a:cubicBezTo>
                <a:cubicBezTo>
                  <a:pt x="1209051" y="191125"/>
                  <a:pt x="1285280" y="198245"/>
                  <a:pt x="1358904" y="211801"/>
                </a:cubicBezTo>
                <a:lnTo>
                  <a:pt x="1411331" y="223932"/>
                </a:lnTo>
                <a:lnTo>
                  <a:pt x="1507810" y="174972"/>
                </a:lnTo>
                <a:cubicBezTo>
                  <a:pt x="1760679" y="62304"/>
                  <a:pt x="2038694" y="0"/>
                  <a:pt x="2330523" y="0"/>
                </a:cubicBezTo>
                <a:close/>
              </a:path>
            </a:pathLst>
          </a:cu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6F1E4E3-54E3-3491-4D18-CD9E90C5C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12" y="137360"/>
            <a:ext cx="11708239" cy="6583280"/>
          </a:xfrm>
          <a:prstGeom prst="rect">
            <a:avLst/>
          </a:prstGeom>
        </p:spPr>
      </p:pic>
      <p:sp>
        <p:nvSpPr>
          <p:cNvPr id="51" name="Овал 50">
            <a:extLst>
              <a:ext uri="{FF2B5EF4-FFF2-40B4-BE49-F238E27FC236}">
                <a16:creationId xmlns:a16="http://schemas.microsoft.com/office/drawing/2014/main" id="{489F43E0-C124-B463-DE85-83B44BB2C7CD}"/>
              </a:ext>
            </a:extLst>
          </p:cNvPr>
          <p:cNvSpPr/>
          <p:nvPr/>
        </p:nvSpPr>
        <p:spPr>
          <a:xfrm rot="1746969">
            <a:off x="573396" y="2874051"/>
            <a:ext cx="2666002" cy="4278561"/>
          </a:xfrm>
          <a:prstGeom prst="ellipse">
            <a:avLst/>
          </a:prstGeom>
          <a:solidFill>
            <a:srgbClr val="DA3739">
              <a:alpha val="34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9000"/>
              </a:srgbClr>
            </a:outerShdw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4E4F120-0212-2796-90EB-2A28C93D3338}"/>
              </a:ext>
            </a:extLst>
          </p:cNvPr>
          <p:cNvSpPr/>
          <p:nvPr/>
        </p:nvSpPr>
        <p:spPr>
          <a:xfrm rot="1746969">
            <a:off x="2716680" y="-443972"/>
            <a:ext cx="2666002" cy="4278561"/>
          </a:xfrm>
          <a:prstGeom prst="ellipse">
            <a:avLst/>
          </a:prstGeom>
          <a:solidFill>
            <a:srgbClr val="DA3739">
              <a:alpha val="20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9000"/>
              </a:srgbClr>
            </a:outerShdw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10854781-C2B5-46E7-AB49-BCA1F6571C44}"/>
              </a:ext>
            </a:extLst>
          </p:cNvPr>
          <p:cNvSpPr/>
          <p:nvPr/>
        </p:nvSpPr>
        <p:spPr>
          <a:xfrm rot="1746969">
            <a:off x="1654474" y="1175419"/>
            <a:ext cx="2666002" cy="4278561"/>
          </a:xfrm>
          <a:prstGeom prst="ellipse">
            <a:avLst/>
          </a:prstGeom>
          <a:solidFill>
            <a:srgbClr val="DA3739">
              <a:alpha val="25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9000"/>
              </a:srgbClr>
            </a:outerShdw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B40F72C3-7F86-2BCF-4D5E-9CF478A7102A}"/>
              </a:ext>
            </a:extLst>
          </p:cNvPr>
          <p:cNvSpPr/>
          <p:nvPr/>
        </p:nvSpPr>
        <p:spPr>
          <a:xfrm rot="1746969">
            <a:off x="2529966" y="2857464"/>
            <a:ext cx="2666002" cy="4278561"/>
          </a:xfrm>
          <a:prstGeom prst="ellipse">
            <a:avLst/>
          </a:prstGeom>
          <a:solidFill>
            <a:srgbClr val="DA3739">
              <a:alpha val="20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9000"/>
              </a:srgbClr>
            </a:outerShdw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7D28FD08-5C65-535C-9C99-7CA47F4DEDA0}"/>
              </a:ext>
            </a:extLst>
          </p:cNvPr>
          <p:cNvSpPr/>
          <p:nvPr/>
        </p:nvSpPr>
        <p:spPr>
          <a:xfrm rot="1746969">
            <a:off x="3403037" y="1289719"/>
            <a:ext cx="2666002" cy="4278561"/>
          </a:xfrm>
          <a:prstGeom prst="ellipse">
            <a:avLst/>
          </a:prstGeom>
          <a:solidFill>
            <a:srgbClr val="DA3739">
              <a:alpha val="20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9000"/>
              </a:srgbClr>
            </a:outerShdw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B90FD6CE-49C5-A5BA-BAB6-A0B5CB9C8473}"/>
              </a:ext>
            </a:extLst>
          </p:cNvPr>
          <p:cNvSpPr/>
          <p:nvPr/>
        </p:nvSpPr>
        <p:spPr>
          <a:xfrm rot="1746969">
            <a:off x="572983" y="-334402"/>
            <a:ext cx="2322568" cy="6257534"/>
          </a:xfrm>
          <a:prstGeom prst="ellipse">
            <a:avLst/>
          </a:prstGeom>
          <a:solidFill>
            <a:srgbClr val="DA3739">
              <a:alpha val="21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9000"/>
              </a:srgbClr>
            </a:outerShdw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79C41B-9739-3B72-1DA3-A3ED48ED22EF}"/>
              </a:ext>
            </a:extLst>
          </p:cNvPr>
          <p:cNvSpPr txBox="1"/>
          <p:nvPr/>
        </p:nvSpPr>
        <p:spPr>
          <a:xfrm>
            <a:off x="884942" y="4772523"/>
            <a:ext cx="5404493" cy="1044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bg1"/>
                </a:solidFill>
                <a:effectLst/>
                <a:latin typeface="Montserrat ExtraBold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300" dirty="0">
                <a:solidFill>
                  <a:schemeClr val="bg1"/>
                </a:solidFill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Выполнил: </a:t>
            </a:r>
            <a:r>
              <a:rPr lang="ru-RU" sz="1300" dirty="0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Красавин Д</a:t>
            </a:r>
            <a:r>
              <a:rPr lang="en-US" sz="1300" dirty="0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1300" dirty="0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en-US" sz="1300" dirty="0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3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300" dirty="0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Руководитель: </a:t>
            </a:r>
            <a:r>
              <a:rPr lang="ru-RU" sz="1300" dirty="0" err="1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Биловол</a:t>
            </a:r>
            <a:r>
              <a:rPr lang="ru-RU" sz="1300" dirty="0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Е</a:t>
            </a:r>
            <a:r>
              <a:rPr lang="en-US" sz="1300" dirty="0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1300" dirty="0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en-US" sz="1300" dirty="0">
                <a:solidFill>
                  <a:schemeClr val="bg1"/>
                </a:solidFill>
                <a:effectLst/>
                <a:latin typeface="Montserrat Medium" panose="020B0604020202020204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602647-3038-367A-CE93-6870FA7734A4}"/>
              </a:ext>
            </a:extLst>
          </p:cNvPr>
          <p:cNvSpPr txBox="1"/>
          <p:nvPr/>
        </p:nvSpPr>
        <p:spPr>
          <a:xfrm>
            <a:off x="740082" y="2615956"/>
            <a:ext cx="5427930" cy="162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bg1"/>
                </a:solidFill>
                <a:effectLst/>
                <a:latin typeface="Montserrat Bold" panose="000008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«КВАДРОКОПТЕР КАК ПРИМЕР ПЕРСПЕКТИВНОГО БЕСПИЛОТНОГО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Bold" panose="000008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Bold" panose="000008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ЛЕ</a:t>
            </a:r>
            <a:r>
              <a:rPr lang="ru-RU" sz="2000" dirty="0">
                <a:solidFill>
                  <a:schemeClr val="bg1"/>
                </a:solidFill>
                <a:latin typeface="Montserrat Bold" panose="000008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ТА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Bold" panose="000008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ТЕЛЬНОГО 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Bold" panose="000008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Bold" panose="000008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АППАРАТА»</a:t>
            </a:r>
          </a:p>
          <a:p>
            <a:r>
              <a:rPr lang="en-US" dirty="0"/>
              <a:t>  </a:t>
            </a:r>
            <a:endParaRPr lang="ru-RU" dirty="0"/>
          </a:p>
        </p:txBody>
      </p: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1C1C4581-41BD-1A8F-3C3B-B0843D2B330A}"/>
              </a:ext>
            </a:extLst>
          </p:cNvPr>
          <p:cNvSpPr/>
          <p:nvPr/>
        </p:nvSpPr>
        <p:spPr>
          <a:xfrm>
            <a:off x="893868" y="5159595"/>
            <a:ext cx="45719" cy="672669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FAE6B-21A6-5944-1CFF-E16A7F75531C}"/>
              </a:ext>
            </a:extLst>
          </p:cNvPr>
          <p:cNvSpPr txBox="1"/>
          <p:nvPr/>
        </p:nvSpPr>
        <p:spPr>
          <a:xfrm>
            <a:off x="4925918" y="5938379"/>
            <a:ext cx="23625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solidFill>
                  <a:schemeClr val="bg1"/>
                </a:solidFill>
                <a:latin typeface="Montserrat Medium" pitchFamily="2" charset="-52"/>
              </a:rPr>
              <a:t>г</a:t>
            </a:r>
            <a:r>
              <a:rPr lang="en-US" sz="1300" dirty="0">
                <a:solidFill>
                  <a:schemeClr val="bg1"/>
                </a:solidFill>
                <a:latin typeface="Montserrat Medium" pitchFamily="2" charset="-52"/>
              </a:rPr>
              <a:t>.</a:t>
            </a:r>
            <a:r>
              <a:rPr lang="ru-RU" sz="1300" dirty="0">
                <a:solidFill>
                  <a:schemeClr val="bg1"/>
                </a:solidFill>
                <a:latin typeface="Montserrat Medium" pitchFamily="2" charset="-52"/>
              </a:rPr>
              <a:t> Вологда</a:t>
            </a:r>
            <a:r>
              <a:rPr lang="en-US" sz="1300" dirty="0">
                <a:solidFill>
                  <a:schemeClr val="bg1"/>
                </a:solidFill>
                <a:latin typeface="Montserrat Medium" pitchFamily="2" charset="-52"/>
              </a:rPr>
              <a:t> 2022</a:t>
            </a:r>
            <a:endParaRPr lang="ru-RU" sz="1300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7040A-1AA0-B194-F9D7-DE31BEC01648}"/>
              </a:ext>
            </a:extLst>
          </p:cNvPr>
          <p:cNvSpPr txBox="1"/>
          <p:nvPr/>
        </p:nvSpPr>
        <p:spPr>
          <a:xfrm>
            <a:off x="1699872" y="986626"/>
            <a:ext cx="83082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solidFill>
                  <a:schemeClr val="bg1"/>
                </a:solidFill>
                <a:latin typeface="Montserrat Medium" pitchFamily="2" charset="-52"/>
              </a:rPr>
              <a:t>Муниципальное общеобразовательное учреждение «Средняя общеобразовательная школа №13 имени А</a:t>
            </a:r>
            <a:r>
              <a:rPr lang="en-US" sz="1300" dirty="0">
                <a:solidFill>
                  <a:schemeClr val="bg1"/>
                </a:solidFill>
                <a:latin typeface="Montserrat Medium" pitchFamily="2" charset="-52"/>
              </a:rPr>
              <a:t>.</a:t>
            </a:r>
            <a:r>
              <a:rPr lang="ru-RU" sz="1300" dirty="0">
                <a:solidFill>
                  <a:schemeClr val="bg1"/>
                </a:solidFill>
                <a:latin typeface="Montserrat Medium" pitchFamily="2" charset="-52"/>
              </a:rPr>
              <a:t>А</a:t>
            </a:r>
            <a:r>
              <a:rPr lang="en-US" sz="1300" dirty="0">
                <a:solidFill>
                  <a:schemeClr val="bg1"/>
                </a:solidFill>
                <a:latin typeface="Montserrat Medium" pitchFamily="2" charset="-52"/>
              </a:rPr>
              <a:t>.</a:t>
            </a:r>
            <a:r>
              <a:rPr lang="ru-RU" sz="1300" dirty="0">
                <a:solidFill>
                  <a:schemeClr val="bg1"/>
                </a:solidFill>
                <a:latin typeface="Montserrat Medium" pitchFamily="2" charset="-52"/>
              </a:rPr>
              <a:t> </a:t>
            </a:r>
            <a:r>
              <a:rPr lang="ru-RU" sz="1300" dirty="0" err="1">
                <a:solidFill>
                  <a:schemeClr val="bg1"/>
                </a:solidFill>
                <a:latin typeface="Montserrat Medium" pitchFamily="2" charset="-52"/>
              </a:rPr>
              <a:t>Завитухина</a:t>
            </a:r>
            <a:r>
              <a:rPr lang="ru-RU" sz="1300" dirty="0">
                <a:solidFill>
                  <a:schemeClr val="bg1"/>
                </a:solidFill>
                <a:latin typeface="Montserrat Medium" pitchFamily="2" charset="-52"/>
              </a:rPr>
              <a:t>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C6D0CD-301D-8C5F-D707-D56911BA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89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090F52-5B5F-6963-4FA4-C82836A39E7E}"/>
              </a:ext>
            </a:extLst>
          </p:cNvPr>
          <p:cNvSpPr txBox="1"/>
          <p:nvPr/>
        </p:nvSpPr>
        <p:spPr>
          <a:xfrm>
            <a:off x="584947" y="765175"/>
            <a:ext cx="4356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ontserrat Bold" panose="00000800000000000000" pitchFamily="2" charset="-52"/>
              </a:rPr>
              <a:t>Квадрокоптер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16377-D579-2239-0449-6021AC239115}"/>
              </a:ext>
            </a:extLst>
          </p:cNvPr>
          <p:cNvSpPr txBox="1"/>
          <p:nvPr/>
        </p:nvSpPr>
        <p:spPr>
          <a:xfrm>
            <a:off x="1035426" y="1119973"/>
            <a:ext cx="6214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ontserrat Bold" panose="00000800000000000000" pitchFamily="2" charset="-52"/>
              </a:rPr>
              <a:t>представитель БПЛА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C0796-FBD7-3641-559F-FB0D9994A3B3}"/>
              </a:ext>
            </a:extLst>
          </p:cNvPr>
          <p:cNvSpPr txBox="1"/>
          <p:nvPr/>
        </p:nvSpPr>
        <p:spPr>
          <a:xfrm>
            <a:off x="584947" y="2221680"/>
            <a:ext cx="4438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Квадрокоптер —  л</a:t>
            </a:r>
            <a:r>
              <a:rPr lang="en-US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тат</a:t>
            </a:r>
            <a:r>
              <a:rPr lang="en-US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ru-RU" sz="2000" dirty="0" err="1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льный</a:t>
            </a:r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аппарат с ч</a:t>
            </a:r>
            <a:r>
              <a:rPr lang="en-US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ru-RU" sz="2000" dirty="0" err="1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тырьмя</a:t>
            </a:r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н</a:t>
            </a:r>
            <a:r>
              <a:rPr lang="en-US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сущими винтами</a:t>
            </a:r>
            <a:endParaRPr lang="ru-RU" sz="2000" dirty="0">
              <a:latin typeface="Montserrat Light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5CA71-0691-E58B-BB3C-748582B11D12}"/>
              </a:ext>
            </a:extLst>
          </p:cNvPr>
          <p:cNvSpPr txBox="1"/>
          <p:nvPr/>
        </p:nvSpPr>
        <p:spPr>
          <a:xfrm>
            <a:off x="584947" y="3642856"/>
            <a:ext cx="63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Первый экземпляр б</a:t>
            </a:r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ыл сконструирован в США в 1922 году</a:t>
            </a:r>
            <a:r>
              <a:rPr lang="en-US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аппарат совершил более 100 опытных полётов</a:t>
            </a:r>
            <a:r>
              <a:rPr lang="en-US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но в силу нерентабельности производства такого технически сложного </a:t>
            </a:r>
            <a:r>
              <a:rPr lang="ru-RU" sz="2000" dirty="0"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устройства </a:t>
            </a:r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изобретению не придали большого внимания</a:t>
            </a:r>
            <a:r>
              <a:rPr lang="en-US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000" dirty="0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Автором проекта стал  родившийся в России американский учёный Георгий Александрович </a:t>
            </a:r>
            <a:r>
              <a:rPr lang="ru-RU" sz="2000" dirty="0" err="1"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Ботезат</a:t>
            </a:r>
            <a:endParaRPr lang="ru-RU" sz="2000" dirty="0">
              <a:effectLst/>
              <a:latin typeface="Montserrat Light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000" dirty="0">
              <a:latin typeface="Montserrat Light" pitchFamily="2" charset="-52"/>
            </a:endParaRPr>
          </a:p>
        </p:txBody>
      </p:sp>
      <p:sp>
        <p:nvSpPr>
          <p:cNvPr id="1036" name="Прямоугольник: скругленные углы 1035">
            <a:extLst>
              <a:ext uri="{FF2B5EF4-FFF2-40B4-BE49-F238E27FC236}">
                <a16:creationId xmlns:a16="http://schemas.microsoft.com/office/drawing/2014/main" id="{584F8221-9214-B486-C7D5-A699CBF2ECA4}"/>
              </a:ext>
            </a:extLst>
          </p:cNvPr>
          <p:cNvSpPr/>
          <p:nvPr/>
        </p:nvSpPr>
        <p:spPr>
          <a:xfrm>
            <a:off x="407988" y="2199480"/>
            <a:ext cx="45719" cy="1015663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037" name="Прямоугольник: скругленные углы 1036">
            <a:extLst>
              <a:ext uri="{FF2B5EF4-FFF2-40B4-BE49-F238E27FC236}">
                <a16:creationId xmlns:a16="http://schemas.microsoft.com/office/drawing/2014/main" id="{7D21694F-AC33-61B1-2243-801DF6551F8D}"/>
              </a:ext>
            </a:extLst>
          </p:cNvPr>
          <p:cNvSpPr/>
          <p:nvPr/>
        </p:nvSpPr>
        <p:spPr>
          <a:xfrm>
            <a:off x="400084" y="3642857"/>
            <a:ext cx="45719" cy="2629606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038" name="Овал 1037">
            <a:extLst>
              <a:ext uri="{FF2B5EF4-FFF2-40B4-BE49-F238E27FC236}">
                <a16:creationId xmlns:a16="http://schemas.microsoft.com/office/drawing/2014/main" id="{2F750C9A-BC16-CF19-E350-0C0878FB7339}"/>
              </a:ext>
            </a:extLst>
          </p:cNvPr>
          <p:cNvSpPr/>
          <p:nvPr/>
        </p:nvSpPr>
        <p:spPr>
          <a:xfrm>
            <a:off x="6858812" y="542330"/>
            <a:ext cx="4973887" cy="50063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AFE5CCC-5F70-1E12-D2F8-A7D4AC009E22}"/>
              </a:ext>
            </a:extLst>
          </p:cNvPr>
          <p:cNvSpPr/>
          <p:nvPr/>
        </p:nvSpPr>
        <p:spPr>
          <a:xfrm rot="21193431">
            <a:off x="6992419" y="2093012"/>
            <a:ext cx="4991520" cy="26941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93700">
              <a:schemeClr val="tx1">
                <a:alpha val="2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E53A038-C926-5ADB-590D-E0D65077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1187">
            <a:off x="6967903" y="2068575"/>
            <a:ext cx="5050614" cy="28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Овал 1038">
            <a:extLst>
              <a:ext uri="{FF2B5EF4-FFF2-40B4-BE49-F238E27FC236}">
                <a16:creationId xmlns:a16="http://schemas.microsoft.com/office/drawing/2014/main" id="{83BD0A50-F09C-EF64-DCEA-B6FAAA002263}"/>
              </a:ext>
            </a:extLst>
          </p:cNvPr>
          <p:cNvSpPr/>
          <p:nvPr/>
        </p:nvSpPr>
        <p:spPr>
          <a:xfrm>
            <a:off x="10933285" y="5172974"/>
            <a:ext cx="673768" cy="6737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8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59B69BA-8490-1B54-BD7A-220F0977A673}"/>
              </a:ext>
            </a:extLst>
          </p:cNvPr>
          <p:cNvCxnSpPr>
            <a:cxnSpLocks/>
          </p:cNvCxnSpPr>
          <p:nvPr/>
        </p:nvCxnSpPr>
        <p:spPr>
          <a:xfrm flipV="1">
            <a:off x="3645568" y="3188368"/>
            <a:ext cx="2622885" cy="98659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6C9D46-2146-8663-9FE3-47FAEC8633C1}"/>
              </a:ext>
            </a:extLst>
          </p:cNvPr>
          <p:cNvSpPr txBox="1"/>
          <p:nvPr/>
        </p:nvSpPr>
        <p:spPr>
          <a:xfrm>
            <a:off x="760915" y="1163351"/>
            <a:ext cx="9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old" panose="00000800000000000000" pitchFamily="2" charset="-52"/>
              </a:rPr>
              <a:t>Устройство квадрокоптера</a:t>
            </a:r>
          </a:p>
        </p:txBody>
      </p:sp>
      <p:pic>
        <p:nvPicPr>
          <p:cNvPr id="15" name="Рисунок 14" descr="Изображение выглядит как оружие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A1DEFAC6-EF54-6FBD-08F3-6E6E42C13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40" y="2130524"/>
            <a:ext cx="5222790" cy="3946260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4AD13E4-3B64-E526-7B7C-E1EB26FE7BC3}"/>
              </a:ext>
            </a:extLst>
          </p:cNvPr>
          <p:cNvSpPr/>
          <p:nvPr/>
        </p:nvSpPr>
        <p:spPr>
          <a:xfrm>
            <a:off x="1047165" y="2342342"/>
            <a:ext cx="10170695" cy="3946260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2D532-7838-402D-C6F2-FAEA18B3636A}"/>
              </a:ext>
            </a:extLst>
          </p:cNvPr>
          <p:cNvSpPr txBox="1"/>
          <p:nvPr/>
        </p:nvSpPr>
        <p:spPr>
          <a:xfrm>
            <a:off x="7150111" y="3429000"/>
            <a:ext cx="40677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bg1"/>
                </a:solidFill>
                <a:latin typeface="Montserrat Light" pitchFamily="2" charset="-52"/>
              </a:rPr>
              <a:t>Рама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- корпус дрона, на который монтируются необходимые компоненты. Конструкция должна быть ударопрочная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,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поэтому обычно изготавливается из углеводородного волокна</a:t>
            </a:r>
          </a:p>
        </p:txBody>
      </p:sp>
      <p:pic>
        <p:nvPicPr>
          <p:cNvPr id="18" name="Рисунок 17" descr="Значок 1 контур">
            <a:extLst>
              <a:ext uri="{FF2B5EF4-FFF2-40B4-BE49-F238E27FC236}">
                <a16:creationId xmlns:a16="http://schemas.microsoft.com/office/drawing/2014/main" id="{EB2EFE1C-56B7-6649-B64B-E8BBAC7E23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2513" y="2707772"/>
            <a:ext cx="721228" cy="7212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99B010-BB23-108E-60DC-AE8332C0F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75" y="0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4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44EA5B9-3934-49A7-9235-065227FF288A}"/>
              </a:ext>
            </a:extLst>
          </p:cNvPr>
          <p:cNvCxnSpPr>
            <a:cxnSpLocks/>
          </p:cNvCxnSpPr>
          <p:nvPr/>
        </p:nvCxnSpPr>
        <p:spPr>
          <a:xfrm flipV="1">
            <a:off x="5666874" y="3158540"/>
            <a:ext cx="601579" cy="7687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5C5FFF80-324B-424B-B3B4-62FFC19F89D6}"/>
              </a:ext>
            </a:extLst>
          </p:cNvPr>
          <p:cNvCxnSpPr>
            <a:cxnSpLocks/>
          </p:cNvCxnSpPr>
          <p:nvPr/>
        </p:nvCxnSpPr>
        <p:spPr>
          <a:xfrm>
            <a:off x="3979333" y="3158540"/>
            <a:ext cx="22891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C6388F-E92A-D209-B004-B3D9A2606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368" y="1519066"/>
            <a:ext cx="9301418" cy="5224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0C941B-3102-0A2B-8474-CB251A96BAD5}"/>
              </a:ext>
            </a:extLst>
          </p:cNvPr>
          <p:cNvSpPr txBox="1"/>
          <p:nvPr/>
        </p:nvSpPr>
        <p:spPr>
          <a:xfrm>
            <a:off x="760915" y="1163351"/>
            <a:ext cx="9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Montserrat Bold" panose="00000800000000000000" pitchFamily="2" charset="-52"/>
              </a:rPr>
              <a:t>Устройство квадрокоптера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7DC22AA-BDB4-3371-068E-5B04B28D367E}"/>
              </a:ext>
            </a:extLst>
          </p:cNvPr>
          <p:cNvSpPr/>
          <p:nvPr/>
        </p:nvSpPr>
        <p:spPr>
          <a:xfrm>
            <a:off x="1047165" y="2342342"/>
            <a:ext cx="10170695" cy="3946260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CE7D7-CC36-8647-C632-49B0F57D1381}"/>
              </a:ext>
            </a:extLst>
          </p:cNvPr>
          <p:cNvSpPr txBox="1"/>
          <p:nvPr/>
        </p:nvSpPr>
        <p:spPr>
          <a:xfrm>
            <a:off x="6761411" y="3584608"/>
            <a:ext cx="44564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>
                <a:latin typeface="Montserrat Medium" pitchFamily="2" charset="-52"/>
              </a:rPr>
              <a:t>Электродвигатели</a:t>
            </a:r>
            <a:r>
              <a:rPr lang="ru-RU" dirty="0">
                <a:latin typeface="Montserrat Medium" pitchFamily="2" charset="-52"/>
              </a:rPr>
              <a:t> – преобразуют электрическую энергию в механическую</a:t>
            </a:r>
            <a:r>
              <a:rPr lang="en-US" dirty="0">
                <a:latin typeface="Montserrat Medium" pitchFamily="2" charset="-52"/>
              </a:rPr>
              <a:t>,</a:t>
            </a:r>
            <a:r>
              <a:rPr lang="ru-RU" dirty="0">
                <a:latin typeface="Montserrat Medium" pitchFamily="2" charset="-52"/>
              </a:rPr>
              <a:t> соединены с лопастями</a:t>
            </a:r>
            <a:r>
              <a:rPr lang="en-US" dirty="0">
                <a:latin typeface="Montserrat Medium" pitchFamily="2" charset="-52"/>
              </a:rPr>
              <a:t>,</a:t>
            </a:r>
            <a:r>
              <a:rPr lang="ru-RU" dirty="0">
                <a:latin typeface="Montserrat Medium" pitchFamily="2" charset="-52"/>
              </a:rPr>
              <a:t> что способствует возникновению подъёмной силы</a:t>
            </a:r>
            <a:r>
              <a:rPr lang="en-US" dirty="0">
                <a:latin typeface="Montserrat Medium" pitchFamily="2" charset="-52"/>
              </a:rPr>
              <a:t>.</a:t>
            </a:r>
            <a:endParaRPr lang="ru-RU" dirty="0">
              <a:latin typeface="Montserrat Medium" pitchFamily="2" charset="-52"/>
            </a:endParaRPr>
          </a:p>
          <a:p>
            <a:r>
              <a:rPr lang="ru-RU" dirty="0">
                <a:latin typeface="Montserrat Medium" pitchFamily="2" charset="-52"/>
              </a:rPr>
              <a:t>Управляются при помощи </a:t>
            </a:r>
            <a:r>
              <a:rPr lang="en-US" dirty="0">
                <a:latin typeface="Montserrat Medium" pitchFamily="2" charset="-52"/>
              </a:rPr>
              <a:t>ESC</a:t>
            </a:r>
            <a:endParaRPr lang="ru-RU" dirty="0">
              <a:latin typeface="Montserrat Medium" pitchFamily="2" charset="-52"/>
            </a:endParaRPr>
          </a:p>
        </p:txBody>
      </p:sp>
      <p:pic>
        <p:nvPicPr>
          <p:cNvPr id="7" name="Рисунок 6" descr="Значок контур">
            <a:extLst>
              <a:ext uri="{FF2B5EF4-FFF2-40B4-BE49-F238E27FC236}">
                <a16:creationId xmlns:a16="http://schemas.microsoft.com/office/drawing/2014/main" id="{CB2FF9DE-158E-6F05-44C9-256981C99E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2513" y="2703295"/>
            <a:ext cx="635338" cy="6353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ADAC99-BD8D-BFD8-0832-8FFF1CAE0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6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FE65AEE5-FC02-9D5B-CFA0-752C650653A9}"/>
              </a:ext>
            </a:extLst>
          </p:cNvPr>
          <p:cNvCxnSpPr>
            <a:cxnSpLocks/>
          </p:cNvCxnSpPr>
          <p:nvPr/>
        </p:nvCxnSpPr>
        <p:spPr>
          <a:xfrm flipV="1">
            <a:off x="3385026" y="3194559"/>
            <a:ext cx="2859363" cy="52319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01A44F8-387E-B164-1CE6-A396D3CA1FF6}"/>
              </a:ext>
            </a:extLst>
          </p:cNvPr>
          <p:cNvCxnSpPr>
            <a:cxnSpLocks/>
          </p:cNvCxnSpPr>
          <p:nvPr/>
        </p:nvCxnSpPr>
        <p:spPr>
          <a:xfrm flipV="1">
            <a:off x="3318481" y="3194559"/>
            <a:ext cx="2925908" cy="171432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256CDEB-16C2-1A93-FD5B-76258DC04D2A}"/>
              </a:ext>
            </a:extLst>
          </p:cNvPr>
          <p:cNvSpPr txBox="1"/>
          <p:nvPr/>
        </p:nvSpPr>
        <p:spPr>
          <a:xfrm>
            <a:off x="760915" y="1163351"/>
            <a:ext cx="9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old" panose="00000800000000000000" pitchFamily="2" charset="-52"/>
              </a:rPr>
              <a:t>Устройство квадрокоптера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8D66DBE-75C6-63C6-2239-63C89876DCDB}"/>
              </a:ext>
            </a:extLst>
          </p:cNvPr>
          <p:cNvSpPr/>
          <p:nvPr/>
        </p:nvSpPr>
        <p:spPr>
          <a:xfrm>
            <a:off x="1047165" y="2342342"/>
            <a:ext cx="10170695" cy="3946260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D2A479-DD48-BA0E-1280-13CBC58A5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681" y="1920854"/>
            <a:ext cx="8124242" cy="4563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BFC30-C492-33FF-6D2F-25FFC7FD1307}"/>
              </a:ext>
            </a:extLst>
          </p:cNvPr>
          <p:cNvSpPr txBox="1"/>
          <p:nvPr/>
        </p:nvSpPr>
        <p:spPr>
          <a:xfrm>
            <a:off x="7137532" y="3326400"/>
            <a:ext cx="40677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Montserrat Light" pitchFamily="2" charset="-52"/>
              </a:rPr>
              <a:t>ESC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(</a:t>
            </a:r>
            <a:r>
              <a:rPr lang="ru-RU" sz="1800" dirty="0" err="1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electronic</a:t>
            </a:r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speed</a:t>
            </a:r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controller</a:t>
            </a:r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)</a:t>
            </a:r>
            <a:r>
              <a:rPr lang="en-US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.</a:t>
            </a:r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 Представляет из себя плату с силовыми транзисторами и  микроконтроллером. Регулируют скорость оборотов конкретного двигателя, ориентируясь на команды полётного контроллера (увеличение или уменьшения газа)</a:t>
            </a:r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pic>
        <p:nvPicPr>
          <p:cNvPr id="6" name="Рисунок 5" descr="Значок 3 контур">
            <a:extLst>
              <a:ext uri="{FF2B5EF4-FFF2-40B4-BE49-F238E27FC236}">
                <a16:creationId xmlns:a16="http://schemas.microsoft.com/office/drawing/2014/main" id="{9A1B8984-3203-9CCB-25C9-211CCCABA3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2513" y="2715545"/>
            <a:ext cx="713455" cy="71345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52782E-E20E-ED45-11AF-E8E82A4C8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75" y="0"/>
            <a:ext cx="12194975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7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аксессуар&#10;&#10;Автоматически созданное описание">
            <a:extLst>
              <a:ext uri="{FF2B5EF4-FFF2-40B4-BE49-F238E27FC236}">
                <a16:creationId xmlns:a16="http://schemas.microsoft.com/office/drawing/2014/main" id="{6AE6403E-A766-A563-1093-1EBDFC8C6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2381" y="1487458"/>
            <a:ext cx="9202226" cy="5169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4CBE8D-0963-F06C-592A-D5E3F41848B2}"/>
              </a:ext>
            </a:extLst>
          </p:cNvPr>
          <p:cNvSpPr txBox="1"/>
          <p:nvPr/>
        </p:nvSpPr>
        <p:spPr>
          <a:xfrm>
            <a:off x="760915" y="1163351"/>
            <a:ext cx="9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Montserrat Bold" panose="00000800000000000000" pitchFamily="2" charset="-52"/>
              </a:rPr>
              <a:t>Устройство квадрокоптера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DD8BC0D-B166-6293-8596-AF43B3D81A3D}"/>
              </a:ext>
            </a:extLst>
          </p:cNvPr>
          <p:cNvSpPr/>
          <p:nvPr/>
        </p:nvSpPr>
        <p:spPr>
          <a:xfrm>
            <a:off x="1047165" y="2342342"/>
            <a:ext cx="10170695" cy="3946260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Значок 4 контур">
            <a:extLst>
              <a:ext uri="{FF2B5EF4-FFF2-40B4-BE49-F238E27FC236}">
                <a16:creationId xmlns:a16="http://schemas.microsoft.com/office/drawing/2014/main" id="{BE2D5E95-C2BC-D188-CC17-FCD35D2A25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2512" y="2678622"/>
            <a:ext cx="673022" cy="673022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4A12180-10CD-DB9C-EAC1-F1733C3E3674}"/>
              </a:ext>
            </a:extLst>
          </p:cNvPr>
          <p:cNvCxnSpPr>
            <a:cxnSpLocks/>
          </p:cNvCxnSpPr>
          <p:nvPr/>
        </p:nvCxnSpPr>
        <p:spPr>
          <a:xfrm flipV="1">
            <a:off x="4107693" y="3133493"/>
            <a:ext cx="2134719" cy="7136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3DA305-F4DE-6F8E-159A-8F86A8DED17A}"/>
              </a:ext>
            </a:extLst>
          </p:cNvPr>
          <p:cNvSpPr txBox="1"/>
          <p:nvPr/>
        </p:nvSpPr>
        <p:spPr>
          <a:xfrm>
            <a:off x="6805535" y="2468812"/>
            <a:ext cx="4432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latin typeface="Montserrat Medium" pitchFamily="2" charset="-52"/>
              </a:rPr>
              <a:t>Плата разводки питания</a:t>
            </a:r>
            <a:r>
              <a:rPr lang="ru-RU" dirty="0">
                <a:latin typeface="Montserrat Medium" pitchFamily="2" charset="-52"/>
              </a:rPr>
              <a:t> -</a:t>
            </a:r>
            <a:r>
              <a:rPr lang="ru-RU" u="sng" dirty="0">
                <a:latin typeface="Montserrat Medium" pitchFamily="2" charset="-52"/>
              </a:rPr>
              <a:t> </a:t>
            </a:r>
            <a:r>
              <a:rPr lang="ru-RU" dirty="0">
                <a:latin typeface="Montserrat Medium" pitchFamily="2" charset="-52"/>
              </a:rPr>
              <a:t>используется для распределения напряжения с батареи на другие комплектующие</a:t>
            </a:r>
          </a:p>
          <a:p>
            <a:endParaRPr lang="ru-RU" dirty="0">
              <a:latin typeface="Montserrat Medium" pitchFamily="2" charset="-52"/>
            </a:endParaRPr>
          </a:p>
          <a:p>
            <a:r>
              <a:rPr lang="ru-RU" u="sng" dirty="0">
                <a:latin typeface="Montserrat Medium" pitchFamily="2" charset="-52"/>
              </a:rPr>
              <a:t>Полётный контроллер</a:t>
            </a:r>
            <a:r>
              <a:rPr lang="ru-RU" dirty="0">
                <a:latin typeface="Montserrat Medium" pitchFamily="2" charset="-52"/>
              </a:rPr>
              <a:t> –</a:t>
            </a:r>
            <a:r>
              <a:rPr lang="ru-RU" u="sng" dirty="0">
                <a:latin typeface="Montserrat Medium" pitchFamily="2" charset="-52"/>
              </a:rPr>
              <a:t> </a:t>
            </a:r>
            <a:r>
              <a:rPr lang="ru-RU" dirty="0">
                <a:latin typeface="Montserrat Medium" pitchFamily="2" charset="-52"/>
              </a:rPr>
              <a:t>микрокомпьютер и «главный мозг» дрона</a:t>
            </a:r>
            <a:r>
              <a:rPr lang="en-US" dirty="0">
                <a:latin typeface="Montserrat Medium" pitchFamily="2" charset="-52"/>
              </a:rPr>
              <a:t>,</a:t>
            </a:r>
            <a:r>
              <a:rPr lang="ru-RU" dirty="0">
                <a:latin typeface="Montserrat Medium" pitchFamily="2" charset="-52"/>
              </a:rPr>
              <a:t> определяет его положение в пространстве</a:t>
            </a:r>
            <a:r>
              <a:rPr lang="en-US" dirty="0">
                <a:latin typeface="Montserrat Medium" pitchFamily="2" charset="-52"/>
              </a:rPr>
              <a:t>.</a:t>
            </a:r>
            <a:r>
              <a:rPr lang="ru-RU" dirty="0">
                <a:latin typeface="Montserrat Medium" pitchFamily="2" charset="-52"/>
              </a:rPr>
              <a:t> Принимает</a:t>
            </a:r>
            <a:r>
              <a:rPr lang="en-US" dirty="0">
                <a:latin typeface="Montserrat Medium" pitchFamily="2" charset="-52"/>
              </a:rPr>
              <a:t>, </a:t>
            </a:r>
            <a:r>
              <a:rPr lang="ru-RU" dirty="0">
                <a:latin typeface="Montserrat Medium" pitchFamily="2" charset="-52"/>
              </a:rPr>
              <a:t>обрабатывает и подаёт сигналы о изменении скорости вращения двигателей на </a:t>
            </a:r>
            <a:r>
              <a:rPr lang="en-US" dirty="0">
                <a:latin typeface="Montserrat Medium" pitchFamily="2" charset="-52"/>
              </a:rPr>
              <a:t>ESC</a:t>
            </a:r>
            <a:endParaRPr lang="ru-RU" dirty="0">
              <a:latin typeface="Montserrat Medium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F5A1AD-3590-32ED-CFE3-EF5AA1FF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1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ECDAD6-7F5B-4FD1-D7A8-714814021362}"/>
              </a:ext>
            </a:extLst>
          </p:cNvPr>
          <p:cNvSpPr txBox="1"/>
          <p:nvPr/>
        </p:nvSpPr>
        <p:spPr>
          <a:xfrm>
            <a:off x="760915" y="1163351"/>
            <a:ext cx="9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old" panose="00000800000000000000" pitchFamily="2" charset="-52"/>
              </a:rPr>
              <a:t>Устройство квадрокоптера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5912C84-3BA3-4D8E-14D2-373A931781E8}"/>
              </a:ext>
            </a:extLst>
          </p:cNvPr>
          <p:cNvSpPr/>
          <p:nvPr/>
        </p:nvSpPr>
        <p:spPr>
          <a:xfrm>
            <a:off x="1047165" y="2342342"/>
            <a:ext cx="10170695" cy="3946260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D5E925-BEF2-5665-89C8-0C155C492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45" y="1486516"/>
            <a:ext cx="9139571" cy="5133868"/>
          </a:xfrm>
          <a:prstGeom prst="rect">
            <a:avLst/>
          </a:prstGeom>
        </p:spPr>
      </p:pic>
      <p:pic>
        <p:nvPicPr>
          <p:cNvPr id="10" name="Рисунок 9" descr="Значок 5 контур">
            <a:extLst>
              <a:ext uri="{FF2B5EF4-FFF2-40B4-BE49-F238E27FC236}">
                <a16:creationId xmlns:a16="http://schemas.microsoft.com/office/drawing/2014/main" id="{2DB75E29-D50B-6F7D-79A9-BF7827C3EB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9017" y="2713623"/>
            <a:ext cx="569223" cy="569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39089D-E513-B313-EB8C-1B471A8BBC99}"/>
              </a:ext>
            </a:extLst>
          </p:cNvPr>
          <p:cNvSpPr txBox="1"/>
          <p:nvPr/>
        </p:nvSpPr>
        <p:spPr>
          <a:xfrm>
            <a:off x="7001818" y="3140242"/>
            <a:ext cx="4067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FPV</a:t>
            </a:r>
            <a:r>
              <a:rPr lang="ru-RU" u="sng" dirty="0">
                <a:solidFill>
                  <a:schemeClr val="bg1"/>
                </a:solidFill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-камера</a:t>
            </a:r>
            <a:r>
              <a:rPr lang="en-US" u="sng" dirty="0">
                <a:solidFill>
                  <a:schemeClr val="bg1"/>
                </a:solidFill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неотъемлемый компонент </a:t>
            </a:r>
            <a:r>
              <a:rPr lang="en-US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FPV </a:t>
            </a:r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системы, сигнал с неё подаётся на передатчик видео</a:t>
            </a:r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F2367BE-8A76-9921-8C83-CAD6FC9492BB}"/>
              </a:ext>
            </a:extLst>
          </p:cNvPr>
          <p:cNvCxnSpPr>
            <a:cxnSpLocks/>
          </p:cNvCxnSpPr>
          <p:nvPr/>
        </p:nvCxnSpPr>
        <p:spPr>
          <a:xfrm flipV="1">
            <a:off x="4736757" y="3140242"/>
            <a:ext cx="1515028" cy="112695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D2BB10-D156-3291-E2FA-38D8F8F1D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6890E5-E5DE-8A19-D19A-9A8729988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084" y="1781435"/>
            <a:ext cx="9037556" cy="5076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76F1A-0657-1E7D-8437-F560AC24F76E}"/>
              </a:ext>
            </a:extLst>
          </p:cNvPr>
          <p:cNvSpPr txBox="1"/>
          <p:nvPr/>
        </p:nvSpPr>
        <p:spPr>
          <a:xfrm>
            <a:off x="760915" y="1163351"/>
            <a:ext cx="9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Montserrat Bold" panose="00000800000000000000" pitchFamily="2" charset="-52"/>
              </a:rPr>
              <a:t>Устройство квадрокоптера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62EC2FB-3449-F0FE-72A0-49A0EC891A45}"/>
              </a:ext>
            </a:extLst>
          </p:cNvPr>
          <p:cNvSpPr/>
          <p:nvPr/>
        </p:nvSpPr>
        <p:spPr>
          <a:xfrm>
            <a:off x="1047165" y="2342342"/>
            <a:ext cx="10170695" cy="3946260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Значок 6 контур">
            <a:extLst>
              <a:ext uri="{FF2B5EF4-FFF2-40B4-BE49-F238E27FC236}">
                <a16:creationId xmlns:a16="http://schemas.microsoft.com/office/drawing/2014/main" id="{A990D342-4D2C-4884-3A71-F37BCC041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2513" y="2713623"/>
            <a:ext cx="612777" cy="612777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F8D5C96-5DAF-6DFA-70B7-26FF0EE2B5F3}"/>
              </a:ext>
            </a:extLst>
          </p:cNvPr>
          <p:cNvCxnSpPr>
            <a:cxnSpLocks/>
          </p:cNvCxnSpPr>
          <p:nvPr/>
        </p:nvCxnSpPr>
        <p:spPr>
          <a:xfrm flipV="1">
            <a:off x="3286125" y="3115994"/>
            <a:ext cx="2945863" cy="7225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15D3B40-D77C-46F9-85B4-6206948AFEEC}"/>
              </a:ext>
            </a:extLst>
          </p:cNvPr>
          <p:cNvSpPr txBox="1"/>
          <p:nvPr/>
        </p:nvSpPr>
        <p:spPr>
          <a:xfrm>
            <a:off x="6992533" y="2618732"/>
            <a:ext cx="41430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Видео-передатчик</a:t>
            </a:r>
            <a:r>
              <a:rPr lang="ru-RU" dirty="0"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 получает сигнал с камеры и передаёт его на антенну выходного устройства</a:t>
            </a:r>
            <a:r>
              <a:rPr lang="en-US" dirty="0"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транслируя картинку с дрона на очки</a:t>
            </a:r>
            <a:r>
              <a:rPr lang="en-US" dirty="0"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dirty="0"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шлем или монитор </a:t>
            </a:r>
            <a:endParaRPr lang="ru-RU" sz="1800" u="sng" dirty="0">
              <a:solidFill>
                <a:schemeClr val="bg1"/>
              </a:solidFill>
              <a:effectLst/>
              <a:latin typeface="Montserrat Medium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DFB95F-0FA0-D3F7-B784-544D8529BDB8}"/>
              </a:ext>
            </a:extLst>
          </p:cNvPr>
          <p:cNvSpPr txBox="1"/>
          <p:nvPr/>
        </p:nvSpPr>
        <p:spPr>
          <a:xfrm>
            <a:off x="6992533" y="4409100"/>
            <a:ext cx="4143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Приёмник сигнала телеметрии</a:t>
            </a:r>
            <a:r>
              <a:rPr lang="ru-RU" dirty="0"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– получает сигнал с аппаратуры радиоуправления и передаёт его на полётный контроллер </a:t>
            </a:r>
            <a:endParaRPr lang="ru-RU" sz="1800" dirty="0">
              <a:solidFill>
                <a:schemeClr val="bg1"/>
              </a:solidFill>
              <a:effectLst/>
              <a:latin typeface="Montserrat Medium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4BAE3146-15FA-D2BE-294F-78D8A5857901}"/>
              </a:ext>
            </a:extLst>
          </p:cNvPr>
          <p:cNvCxnSpPr>
            <a:cxnSpLocks/>
          </p:cNvCxnSpPr>
          <p:nvPr/>
        </p:nvCxnSpPr>
        <p:spPr>
          <a:xfrm flipV="1">
            <a:off x="5057775" y="3115994"/>
            <a:ext cx="1174213" cy="17512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47EC57-6D74-DEEE-5251-9025EBD87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2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48854C4-FDBE-FF4F-F5CF-5F5FF6BAA7C4}"/>
              </a:ext>
            </a:extLst>
          </p:cNvPr>
          <p:cNvCxnSpPr>
            <a:cxnSpLocks/>
          </p:cNvCxnSpPr>
          <p:nvPr/>
        </p:nvCxnSpPr>
        <p:spPr>
          <a:xfrm flipV="1">
            <a:off x="5383820" y="3028950"/>
            <a:ext cx="931255" cy="95038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815F77-0867-8A85-E819-E19E896B5A50}"/>
              </a:ext>
            </a:extLst>
          </p:cNvPr>
          <p:cNvSpPr txBox="1"/>
          <p:nvPr/>
        </p:nvSpPr>
        <p:spPr>
          <a:xfrm>
            <a:off x="760915" y="1163351"/>
            <a:ext cx="9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old" panose="00000800000000000000" pitchFamily="2" charset="-52"/>
              </a:rPr>
              <a:t>Устройство квадрокоптера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B7C2EAE-7942-17A1-6C55-F9FDAFBBBA84}"/>
              </a:ext>
            </a:extLst>
          </p:cNvPr>
          <p:cNvSpPr/>
          <p:nvPr/>
        </p:nvSpPr>
        <p:spPr>
          <a:xfrm>
            <a:off x="1047165" y="2342342"/>
            <a:ext cx="10170695" cy="3946260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Значок 7 контур">
            <a:extLst>
              <a:ext uri="{FF2B5EF4-FFF2-40B4-BE49-F238E27FC236}">
                <a16:creationId xmlns:a16="http://schemas.microsoft.com/office/drawing/2014/main" id="{8CCDAD24-4C47-C14A-0A03-84ADFC9895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958" y="2713356"/>
            <a:ext cx="569223" cy="569223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иреневый&#10;&#10;Автоматически созданное описание">
            <a:extLst>
              <a:ext uri="{FF2B5EF4-FFF2-40B4-BE49-F238E27FC236}">
                <a16:creationId xmlns:a16="http://schemas.microsoft.com/office/drawing/2014/main" id="{512A5E59-82FB-7F49-B188-995009127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993" y="1163351"/>
            <a:ext cx="8723850" cy="4900350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4C9990C-C442-97CD-42F9-8B25FF0C99D1}"/>
              </a:ext>
            </a:extLst>
          </p:cNvPr>
          <p:cNvCxnSpPr>
            <a:cxnSpLocks/>
          </p:cNvCxnSpPr>
          <p:nvPr/>
        </p:nvCxnSpPr>
        <p:spPr>
          <a:xfrm flipV="1">
            <a:off x="3448050" y="3028950"/>
            <a:ext cx="2867025" cy="3238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A34C05-11DA-6ADF-DDC1-554A236CD61E}"/>
              </a:ext>
            </a:extLst>
          </p:cNvPr>
          <p:cNvSpPr txBox="1"/>
          <p:nvPr/>
        </p:nvSpPr>
        <p:spPr>
          <a:xfrm>
            <a:off x="6808181" y="2597863"/>
            <a:ext cx="4409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Montserrat Light" pitchFamily="2" charset="-52"/>
              </a:rPr>
              <a:t>LiPo </a:t>
            </a:r>
            <a:r>
              <a:rPr lang="ru-RU" u="sng" dirty="0">
                <a:solidFill>
                  <a:schemeClr val="bg1"/>
                </a:solidFill>
                <a:latin typeface="Montserrat Light" pitchFamily="2" charset="-52"/>
              </a:rPr>
              <a:t>аккумулятор 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– питает системы дрона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.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Такой тип батареи идеально подходит для радиоуправляемых моделей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,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обладая </a:t>
            </a:r>
            <a:r>
              <a:rPr lang="ru-RU" i="0" dirty="0">
                <a:solidFill>
                  <a:schemeClr val="bg1"/>
                </a:solidFill>
                <a:effectLst/>
                <a:latin typeface="Montserrat Light" pitchFamily="2" charset="-52"/>
              </a:rPr>
              <a:t>высокой плотностью хранения энергии, скоростью разряда и мал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ой массой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BD301A-3C7D-92DA-106E-C271E6DB08F0}"/>
              </a:ext>
            </a:extLst>
          </p:cNvPr>
          <p:cNvSpPr txBox="1"/>
          <p:nvPr/>
        </p:nvSpPr>
        <p:spPr>
          <a:xfrm>
            <a:off x="6808180" y="4744681"/>
            <a:ext cx="4247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bg1"/>
                </a:solidFill>
                <a:latin typeface="Montserrat Light" pitchFamily="2" charset="-52"/>
              </a:rPr>
              <a:t>Пропеллеры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- создают  бархатную тягу и обеспечивают полёт в разных плоскостях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655C516A-5813-FB3E-9806-31E6B8D2ED92}"/>
              </a:ext>
            </a:extLst>
          </p:cNvPr>
          <p:cNvCxnSpPr>
            <a:cxnSpLocks/>
          </p:cNvCxnSpPr>
          <p:nvPr/>
        </p:nvCxnSpPr>
        <p:spPr>
          <a:xfrm flipV="1">
            <a:off x="3647872" y="3028950"/>
            <a:ext cx="2667203" cy="21753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6547D2-2110-4667-E768-F8F509BC0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BBE6C3-1DC4-9628-DB29-29D0CD0C973A}"/>
              </a:ext>
            </a:extLst>
          </p:cNvPr>
          <p:cNvSpPr txBox="1"/>
          <p:nvPr/>
        </p:nvSpPr>
        <p:spPr>
          <a:xfrm>
            <a:off x="760915" y="1163351"/>
            <a:ext cx="9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Montserrat Bold" panose="00000800000000000000" pitchFamily="2" charset="-52"/>
              </a:rPr>
              <a:t>Устройство квадрокоптера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B07B7B2-1878-D9E6-7ABB-68AA8962A0D3}"/>
              </a:ext>
            </a:extLst>
          </p:cNvPr>
          <p:cNvSpPr/>
          <p:nvPr/>
        </p:nvSpPr>
        <p:spPr>
          <a:xfrm>
            <a:off x="1047165" y="2342342"/>
            <a:ext cx="10170695" cy="3946260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Значок 8 контур">
            <a:extLst>
              <a:ext uri="{FF2B5EF4-FFF2-40B4-BE49-F238E27FC236}">
                <a16:creationId xmlns:a16="http://schemas.microsoft.com/office/drawing/2014/main" id="{563126E8-697D-D1D9-A672-D944C512B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0238" y="2618732"/>
            <a:ext cx="569223" cy="569223"/>
          </a:xfrm>
          <a:prstGeom prst="rect">
            <a:avLst/>
          </a:prstGeom>
        </p:spPr>
      </p:pic>
      <p:pic>
        <p:nvPicPr>
          <p:cNvPr id="10" name="Рисунок 9" descr="Изображение выглядит как панель управления&#10;&#10;Автоматически созданное описание">
            <a:extLst>
              <a:ext uri="{FF2B5EF4-FFF2-40B4-BE49-F238E27FC236}">
                <a16:creationId xmlns:a16="http://schemas.microsoft.com/office/drawing/2014/main" id="{B9E7E493-4B23-8DF8-D9AE-8CE14736F7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65" y="3429000"/>
            <a:ext cx="2630715" cy="263071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мный, очки&#10;&#10;Автоматически созданное описание">
            <a:extLst>
              <a:ext uri="{FF2B5EF4-FFF2-40B4-BE49-F238E27FC236}">
                <a16:creationId xmlns:a16="http://schemas.microsoft.com/office/drawing/2014/main" id="{5A080CDC-6316-7100-960A-550035671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66" y="1809682"/>
            <a:ext cx="3401558" cy="3401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3F2CDB-A491-20F9-D3C4-C4A18528FF6F}"/>
              </a:ext>
            </a:extLst>
          </p:cNvPr>
          <p:cNvSpPr txBox="1"/>
          <p:nvPr/>
        </p:nvSpPr>
        <p:spPr>
          <a:xfrm>
            <a:off x="6839460" y="3187955"/>
            <a:ext cx="437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latin typeface="Montserrat Medium" pitchFamily="2" charset="-52"/>
              </a:rPr>
              <a:t>Пульт дистанционного управления</a:t>
            </a:r>
            <a:r>
              <a:rPr lang="ru-RU" dirty="0">
                <a:latin typeface="Montserrat Medium" pitchFamily="2" charset="-52"/>
              </a:rPr>
              <a:t> – устройство</a:t>
            </a:r>
            <a:r>
              <a:rPr lang="en-US" dirty="0">
                <a:latin typeface="Montserrat Medium" pitchFamily="2" charset="-52"/>
              </a:rPr>
              <a:t>,</a:t>
            </a:r>
            <a:r>
              <a:rPr lang="ru-RU" dirty="0">
                <a:latin typeface="Montserrat Medium" pitchFamily="2" charset="-52"/>
              </a:rPr>
              <a:t> которое при помощи радиообмена позволяет управлять дроном</a:t>
            </a:r>
            <a:endParaRPr lang="ru-RU" u="sng" dirty="0">
              <a:latin typeface="Montserrat Medium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32CF0-9E1C-6864-3A36-D7BD21F94DD5}"/>
              </a:ext>
            </a:extLst>
          </p:cNvPr>
          <p:cNvSpPr txBox="1"/>
          <p:nvPr/>
        </p:nvSpPr>
        <p:spPr>
          <a:xfrm>
            <a:off x="6839460" y="4670774"/>
            <a:ext cx="437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latin typeface="Montserrat Medium" pitchFamily="2" charset="-52"/>
              </a:rPr>
              <a:t>Устройство для вывода видео</a:t>
            </a:r>
            <a:r>
              <a:rPr lang="ru-RU" dirty="0">
                <a:latin typeface="Montserrat Medium" pitchFamily="2" charset="-52"/>
              </a:rPr>
              <a:t> – транслирует оператору картинку с </a:t>
            </a:r>
            <a:r>
              <a:rPr lang="en-US" dirty="0">
                <a:latin typeface="Montserrat Medium" pitchFamily="2" charset="-52"/>
              </a:rPr>
              <a:t>FPV-</a:t>
            </a:r>
            <a:r>
              <a:rPr lang="ru-RU" dirty="0">
                <a:latin typeface="Montserrat Medium" pitchFamily="2" charset="-52"/>
              </a:rPr>
              <a:t>камеры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F48E43-0D6D-215F-0816-40192FE32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67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D843BA1-D1ED-A772-1A3E-F8429E7EEFCA}"/>
              </a:ext>
            </a:extLst>
          </p:cNvPr>
          <p:cNvSpPr/>
          <p:nvPr/>
        </p:nvSpPr>
        <p:spPr>
          <a:xfrm>
            <a:off x="923038" y="4942941"/>
            <a:ext cx="10345923" cy="1015663"/>
          </a:xfrm>
          <a:prstGeom prst="roundRect">
            <a:avLst>
              <a:gd name="adj" fmla="val 33334"/>
            </a:avLst>
          </a:prstGeom>
          <a:solidFill>
            <a:srgbClr val="929292">
              <a:alpha val="43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5F24065-3C05-98B0-B176-0EA482A1CABF}"/>
              </a:ext>
            </a:extLst>
          </p:cNvPr>
          <p:cNvSpPr/>
          <p:nvPr/>
        </p:nvSpPr>
        <p:spPr>
          <a:xfrm>
            <a:off x="370203" y="3608558"/>
            <a:ext cx="10345923" cy="1015663"/>
          </a:xfrm>
          <a:prstGeom prst="roundRect">
            <a:avLst>
              <a:gd name="adj" fmla="val 33334"/>
            </a:avLst>
          </a:prstGeom>
          <a:solidFill>
            <a:srgbClr val="92929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AAE9386-23AC-C771-78EB-6F160E1418B1}"/>
              </a:ext>
            </a:extLst>
          </p:cNvPr>
          <p:cNvSpPr/>
          <p:nvPr/>
        </p:nvSpPr>
        <p:spPr>
          <a:xfrm>
            <a:off x="820882" y="2326105"/>
            <a:ext cx="10988018" cy="1015663"/>
          </a:xfrm>
          <a:prstGeom prst="roundRect">
            <a:avLst>
              <a:gd name="adj" fmla="val 33334"/>
            </a:avLst>
          </a:prstGeom>
          <a:solidFill>
            <a:srgbClr val="929292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B5F53-E176-A922-8C05-78F3B2F5A270}"/>
              </a:ext>
            </a:extLst>
          </p:cNvPr>
          <p:cNvSpPr txBox="1"/>
          <p:nvPr/>
        </p:nvSpPr>
        <p:spPr>
          <a:xfrm>
            <a:off x="820882" y="2326105"/>
            <a:ext cx="112607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/>
                </a:solidFill>
                <a:latin typeface="Montserrat Light" pitchFamily="2" charset="-52"/>
              </a:rPr>
              <a:t>Цель:</a:t>
            </a:r>
            <a:r>
              <a:rPr lang="ru-RU" sz="2000" dirty="0">
                <a:solidFill>
                  <a:schemeClr val="bg1"/>
                </a:solidFill>
                <a:latin typeface="Montserrat Light" pitchFamily="2" charset="-52"/>
              </a:rPr>
              <a:t>  собрать барометр и провести исследование зависимости давления от высоты и доказать</a:t>
            </a:r>
            <a:r>
              <a:rPr lang="en-US" sz="2000" dirty="0">
                <a:solidFill>
                  <a:schemeClr val="bg1"/>
                </a:solidFill>
                <a:latin typeface="Montserrat Light" pitchFamily="2" charset="-52"/>
              </a:rPr>
              <a:t>,</a:t>
            </a:r>
            <a:r>
              <a:rPr lang="ru-RU" sz="2000" dirty="0">
                <a:solidFill>
                  <a:schemeClr val="bg1"/>
                </a:solidFill>
                <a:latin typeface="Montserrat Light" pitchFamily="2" charset="-52"/>
              </a:rPr>
              <a:t> что на практике дрон можно использовать для определения высоты объектов</a:t>
            </a:r>
          </a:p>
          <a:p>
            <a:endParaRPr lang="ru-RU" sz="2400" dirty="0">
              <a:solidFill>
                <a:schemeClr val="bg1"/>
              </a:solidFill>
              <a:effectLst/>
              <a:latin typeface="Montserrat Light" pitchFamily="2" charset="-52"/>
              <a:ea typeface="Calibri" panose="020F050202020403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Montserrat Light" pitchFamily="2" charset="-52"/>
              <a:ea typeface="Calibri" panose="020F0502020204030204" pitchFamily="34" charset="0"/>
            </a:endParaRPr>
          </a:p>
          <a:p>
            <a:endParaRPr lang="ru-RU" sz="2400" dirty="0">
              <a:solidFill>
                <a:schemeClr val="bg1"/>
              </a:solidFill>
              <a:effectLst/>
              <a:latin typeface="Montserrat Light" pitchFamily="2" charset="-52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47E48-2409-FB16-E1A8-787F94A3CCCA}"/>
              </a:ext>
            </a:extLst>
          </p:cNvPr>
          <p:cNvSpPr txBox="1"/>
          <p:nvPr/>
        </p:nvSpPr>
        <p:spPr>
          <a:xfrm>
            <a:off x="658550" y="905150"/>
            <a:ext cx="9945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Montserrat Bold" panose="00000800000000000000" pitchFamily="2" charset="-52"/>
              </a:rPr>
              <a:t>Практическое применение продукта</a:t>
            </a:r>
            <a:r>
              <a:rPr lang="en-US" sz="3000" dirty="0">
                <a:solidFill>
                  <a:schemeClr val="bg1"/>
                </a:solidFill>
                <a:latin typeface="Montserrat Bold" panose="00000800000000000000" pitchFamily="2" charset="-52"/>
              </a:rPr>
              <a:t>. </a:t>
            </a:r>
            <a:r>
              <a:rPr lang="ru-RU" sz="3000" dirty="0">
                <a:solidFill>
                  <a:schemeClr val="bg1"/>
                </a:solidFill>
                <a:latin typeface="Montserrat Bold" panose="00000800000000000000" pitchFamily="2" charset="-52"/>
              </a:rPr>
              <a:t>Исследование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5BD0DF7-ED99-8997-368A-8FAF19F65811}"/>
              </a:ext>
            </a:extLst>
          </p:cNvPr>
          <p:cNvSpPr/>
          <p:nvPr/>
        </p:nvSpPr>
        <p:spPr>
          <a:xfrm>
            <a:off x="370203" y="2665287"/>
            <a:ext cx="337297" cy="3372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14717-FA3C-FEEA-D426-16E4809377D8}"/>
              </a:ext>
            </a:extLst>
          </p:cNvPr>
          <p:cNvSpPr txBox="1"/>
          <p:nvPr/>
        </p:nvSpPr>
        <p:spPr>
          <a:xfrm>
            <a:off x="407988" y="3747058"/>
            <a:ext cx="10950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Оборудование: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плата 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Arduino UNO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 ЖК дисплей 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LCD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1602,  датчик 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BMP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180, рулетка, квадрокоптер</a:t>
            </a:r>
          </a:p>
          <a:p>
            <a:endParaRPr lang="ru-RU" sz="2000" dirty="0">
              <a:solidFill>
                <a:schemeClr val="bg1"/>
              </a:solidFill>
              <a:effectLst/>
              <a:latin typeface="Montserrat Light" pitchFamily="2" charset="-52"/>
              <a:ea typeface="Calibri" panose="020F050202020403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Montserrat Light" pitchFamily="2" charset="-52"/>
              <a:ea typeface="Calibri" panose="020F0502020204030204" pitchFamily="34" charset="0"/>
            </a:endParaRPr>
          </a:p>
          <a:p>
            <a:endParaRPr lang="ru-RU" sz="2400" dirty="0">
              <a:solidFill>
                <a:schemeClr val="bg1"/>
              </a:solidFill>
              <a:effectLst/>
              <a:latin typeface="Montserrat Light" pitchFamily="2" charset="-52"/>
              <a:ea typeface="Calibri" panose="020F050202020403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61887D6-DD24-BD89-B270-58ED0D167C15}"/>
              </a:ext>
            </a:extLst>
          </p:cNvPr>
          <p:cNvSpPr/>
          <p:nvPr/>
        </p:nvSpPr>
        <p:spPr>
          <a:xfrm>
            <a:off x="10845548" y="3947740"/>
            <a:ext cx="337297" cy="33729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85240-F3C8-2F7A-BCF3-37B3F4988A83}"/>
              </a:ext>
            </a:extLst>
          </p:cNvPr>
          <p:cNvSpPr txBox="1"/>
          <p:nvPr/>
        </p:nvSpPr>
        <p:spPr>
          <a:xfrm>
            <a:off x="1114489" y="5120578"/>
            <a:ext cx="10950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u="sng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Ход работы: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 измеряем давление на разных высотах и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убеждаемся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,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 что оно уменьшается на 1 мм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.</a:t>
            </a:r>
            <a:r>
              <a:rPr lang="ru-RU" sz="2000" dirty="0" err="1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рт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.</a:t>
            </a:r>
            <a:r>
              <a:rPr lang="ru-RU" sz="2000" dirty="0" err="1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ст</a:t>
            </a:r>
            <a:r>
              <a:rPr lang="en-US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.</a:t>
            </a:r>
            <a:r>
              <a:rPr lang="ru-RU" sz="20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 при подъёме на высоту 12 метров</a:t>
            </a:r>
          </a:p>
          <a:p>
            <a:endParaRPr lang="ru-RU" sz="2400" dirty="0">
              <a:solidFill>
                <a:schemeClr val="bg1"/>
              </a:solidFill>
              <a:latin typeface="Montserrat Light" pitchFamily="2" charset="-52"/>
              <a:ea typeface="Calibri" panose="020F0502020204030204" pitchFamily="34" charset="0"/>
            </a:endParaRPr>
          </a:p>
          <a:p>
            <a:endParaRPr lang="ru-RU" sz="2400" dirty="0">
              <a:solidFill>
                <a:schemeClr val="bg1"/>
              </a:solidFill>
              <a:effectLst/>
              <a:latin typeface="Montserrat Light" pitchFamily="2" charset="-52"/>
              <a:ea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7A71DF-1959-4742-28AE-31EC63A9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8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8F0D38-1957-437C-58B8-B2416151B530}"/>
              </a:ext>
            </a:extLst>
          </p:cNvPr>
          <p:cNvSpPr txBox="1"/>
          <p:nvPr/>
        </p:nvSpPr>
        <p:spPr>
          <a:xfrm>
            <a:off x="611981" y="1097213"/>
            <a:ext cx="918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old" panose="00000800000000000000" pitchFamily="2" charset="-52"/>
              </a:rPr>
              <a:t>Актуальность выбранной темы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684AB1E-8321-02FA-F0EA-2648A77711B9}"/>
              </a:ext>
            </a:extLst>
          </p:cNvPr>
          <p:cNvSpPr/>
          <p:nvPr/>
        </p:nvSpPr>
        <p:spPr>
          <a:xfrm>
            <a:off x="744872" y="2919662"/>
            <a:ext cx="7741402" cy="251861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51777-619F-8BB7-1A6B-F8A1EE1C1481}"/>
              </a:ext>
            </a:extLst>
          </p:cNvPr>
          <p:cNvSpPr txBox="1"/>
          <p:nvPr/>
        </p:nvSpPr>
        <p:spPr>
          <a:xfrm>
            <a:off x="881230" y="3086043"/>
            <a:ext cx="7468686" cy="217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2000" dirty="0">
                <a:solidFill>
                  <a:schemeClr val="bg1"/>
                </a:solidFill>
                <a:latin typeface="Montserrat Light" pitchFamily="2" charset="-52"/>
              </a:rPr>
              <a:t>Связана непосредственно с достижениями</a:t>
            </a:r>
            <a:r>
              <a:rPr lang="en-US" sz="2000" dirty="0">
                <a:solidFill>
                  <a:schemeClr val="bg1"/>
                </a:solidFill>
                <a:latin typeface="Montserrat Light" pitchFamily="2" charset="-52"/>
              </a:rPr>
              <a:t> IT </a:t>
            </a:r>
            <a:r>
              <a:rPr lang="ru-RU" sz="2000" dirty="0">
                <a:solidFill>
                  <a:schemeClr val="bg1"/>
                </a:solidFill>
                <a:latin typeface="Montserrat Light" pitchFamily="2" charset="-52"/>
              </a:rPr>
              <a:t>прогресса в сфере микропроцессорной вычислительной техники</a:t>
            </a:r>
            <a:r>
              <a:rPr lang="en-US" sz="2000" dirty="0">
                <a:solidFill>
                  <a:schemeClr val="bg1"/>
                </a:solidFill>
                <a:latin typeface="Montserrat Light" pitchFamily="2" charset="-52"/>
              </a:rPr>
              <a:t>,</a:t>
            </a:r>
            <a:r>
              <a:rPr lang="ru-RU" sz="2000" dirty="0">
                <a:solidFill>
                  <a:schemeClr val="bg1"/>
                </a:solidFill>
                <a:latin typeface="Montserrat Light" pitchFamily="2" charset="-52"/>
              </a:rPr>
              <a:t> а также историческим положением массового перехода технологий беспилотной летательной авиации из военной сферы и  внедрение их в гражданские области жизни </a:t>
            </a:r>
          </a:p>
        </p:txBody>
      </p:sp>
      <p:pic>
        <p:nvPicPr>
          <p:cNvPr id="15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B909A4-E876-76D3-AE81-2A28277C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96" y="815791"/>
            <a:ext cx="9494742" cy="533818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604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FBD009-1337-2C32-3128-46E3BFC7D227}"/>
              </a:ext>
            </a:extLst>
          </p:cNvPr>
          <p:cNvSpPr txBox="1"/>
          <p:nvPr/>
        </p:nvSpPr>
        <p:spPr>
          <a:xfrm>
            <a:off x="658550" y="765175"/>
            <a:ext cx="9945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Montserrat Bold" panose="00000800000000000000" pitchFamily="2" charset="-52"/>
              </a:rPr>
              <a:t>Результаты исследования</a:t>
            </a: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D46BD8F5-B895-93D1-73BE-7D3111EC4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542608"/>
              </p:ext>
            </p:extLst>
          </p:nvPr>
        </p:nvGraphicFramePr>
        <p:xfrm>
          <a:off x="818971" y="2053809"/>
          <a:ext cx="4536216" cy="255993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30406">
                  <a:extLst>
                    <a:ext uri="{9D8B030D-6E8A-4147-A177-3AD203B41FA5}">
                      <a16:colId xmlns:a16="http://schemas.microsoft.com/office/drawing/2014/main" val="2197466563"/>
                    </a:ext>
                  </a:extLst>
                </a:gridCol>
                <a:gridCol w="1486002">
                  <a:extLst>
                    <a:ext uri="{9D8B030D-6E8A-4147-A177-3AD203B41FA5}">
                      <a16:colId xmlns:a16="http://schemas.microsoft.com/office/drawing/2014/main" val="4274994365"/>
                    </a:ext>
                  </a:extLst>
                </a:gridCol>
                <a:gridCol w="1819808">
                  <a:extLst>
                    <a:ext uri="{9D8B030D-6E8A-4147-A177-3AD203B41FA5}">
                      <a16:colId xmlns:a16="http://schemas.microsoft.com/office/drawing/2014/main" val="446126809"/>
                    </a:ext>
                  </a:extLst>
                </a:gridCol>
              </a:tblGrid>
              <a:tr h="5082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Montserrat Light" pitchFamily="2" charset="-52"/>
                        </a:rPr>
                        <a:t>Этаж №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Montserrat Light" pitchFamily="2" charset="-52"/>
                        </a:rPr>
                        <a:t>Высота</a:t>
                      </a: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,</a:t>
                      </a:r>
                      <a:endParaRPr lang="ru-RU" sz="1100" dirty="0">
                        <a:effectLst/>
                        <a:latin typeface="Montserrat Light" pitchFamily="2" charset="-52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Montserrat Light" pitchFamily="2" charset="-52"/>
                        </a:rPr>
                        <a:t>м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Montserrat Light" pitchFamily="2" charset="-52"/>
                        </a:rPr>
                        <a:t>Давление</a:t>
                      </a: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, </a:t>
                      </a:r>
                      <a:r>
                        <a:rPr lang="ru-RU" sz="1400" dirty="0">
                          <a:effectLst/>
                          <a:latin typeface="Montserrat Light" pitchFamily="2" charset="-52"/>
                        </a:rPr>
                        <a:t>мм</a:t>
                      </a: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.</a:t>
                      </a:r>
                      <a:r>
                        <a:rPr lang="ru-RU" sz="1400" dirty="0" err="1">
                          <a:effectLst/>
                          <a:latin typeface="Montserrat Light" pitchFamily="2" charset="-52"/>
                        </a:rPr>
                        <a:t>рт</a:t>
                      </a: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.</a:t>
                      </a:r>
                      <a:r>
                        <a:rPr lang="ru-RU" sz="1400" dirty="0" err="1">
                          <a:effectLst/>
                          <a:latin typeface="Montserrat Light" pitchFamily="2" charset="-52"/>
                        </a:rPr>
                        <a:t>ст</a:t>
                      </a: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.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583174"/>
                  </a:ext>
                </a:extLst>
              </a:tr>
              <a:tr h="991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Montserrat Light" pitchFamily="2" charset="-52"/>
                        </a:rPr>
                        <a:t>1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2,2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739,62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837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Montserrat Light" pitchFamily="2" charset="-52"/>
                        </a:rPr>
                        <a:t>2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5,15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739,37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1799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3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8,1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739,11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0069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4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11,05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738,87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7614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5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14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738,62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1184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6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16,95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647700" algn="ctr"/>
                          <a:tab pos="1296035" algn="r"/>
                        </a:tabLs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	738,37	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0943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7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19.9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738,12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4933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8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22,85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737,87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7186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9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25,8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 Light" pitchFamily="2" charset="-52"/>
                        </a:rPr>
                        <a:t>737,62</a:t>
                      </a:r>
                      <a:endParaRPr lang="ru-RU" sz="1100" dirty="0">
                        <a:effectLst/>
                        <a:latin typeface="Montserrat Light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6850693"/>
                  </a:ext>
                </a:extLst>
              </a:tr>
            </a:tbl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010A91EB-5D51-41DE-7188-543988335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812162"/>
              </p:ext>
            </p:extLst>
          </p:nvPr>
        </p:nvGraphicFramePr>
        <p:xfrm>
          <a:off x="6497053" y="1913842"/>
          <a:ext cx="4536216" cy="2699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8D82E05-8C67-4EA9-DBDF-1543685258CE}"/>
              </a:ext>
            </a:extLst>
          </p:cNvPr>
          <p:cNvSpPr/>
          <p:nvPr/>
        </p:nvSpPr>
        <p:spPr>
          <a:xfrm>
            <a:off x="658550" y="5068441"/>
            <a:ext cx="10217997" cy="15729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B6E874-2E7F-ACC7-C5A4-8808808D51B6}"/>
              </a:ext>
            </a:extLst>
          </p:cNvPr>
          <p:cNvSpPr txBox="1"/>
          <p:nvPr/>
        </p:nvSpPr>
        <p:spPr>
          <a:xfrm>
            <a:off x="1315453" y="5068441"/>
            <a:ext cx="10214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Вывод: собрали барометр и с помощью квадрокоптера убедились</a:t>
            </a:r>
            <a:r>
              <a:rPr lang="en-US" dirty="0">
                <a:latin typeface="Montserrat Medium" pitchFamily="2" charset="-52"/>
              </a:rPr>
              <a:t>,</a:t>
            </a:r>
            <a:r>
              <a:rPr lang="ru-RU" dirty="0">
                <a:latin typeface="Montserrat Medium" pitchFamily="2" charset="-52"/>
              </a:rPr>
              <a:t> что с увеличением высоты на примерно 12 метров</a:t>
            </a:r>
            <a:r>
              <a:rPr lang="en-US" dirty="0">
                <a:latin typeface="Montserrat Medium" pitchFamily="2" charset="-52"/>
              </a:rPr>
              <a:t>,</a:t>
            </a:r>
            <a:r>
              <a:rPr lang="ru-RU" dirty="0">
                <a:latin typeface="Montserrat Medium" pitchFamily="2" charset="-52"/>
              </a:rPr>
              <a:t> атмосферное давление уменьшается на 1 мм</a:t>
            </a:r>
            <a:r>
              <a:rPr lang="en-US" dirty="0">
                <a:latin typeface="Montserrat Medium" pitchFamily="2" charset="-52"/>
              </a:rPr>
              <a:t>.</a:t>
            </a:r>
            <a:r>
              <a:rPr lang="ru-RU" dirty="0" err="1">
                <a:latin typeface="Montserrat Medium" pitchFamily="2" charset="-52"/>
              </a:rPr>
              <a:t>рт</a:t>
            </a:r>
            <a:r>
              <a:rPr lang="en-US" dirty="0">
                <a:latin typeface="Montserrat Medium" pitchFamily="2" charset="-52"/>
              </a:rPr>
              <a:t>.</a:t>
            </a:r>
            <a:r>
              <a:rPr lang="ru-RU" dirty="0" err="1">
                <a:latin typeface="Montserrat Medium" pitchFamily="2" charset="-52"/>
              </a:rPr>
              <a:t>ст</a:t>
            </a:r>
            <a:r>
              <a:rPr lang="en-US" dirty="0">
                <a:latin typeface="Montserrat Medium" pitchFamily="2" charset="-52"/>
              </a:rPr>
              <a:t>.</a:t>
            </a:r>
            <a:r>
              <a:rPr lang="ru-RU" dirty="0">
                <a:latin typeface="Montserrat Medium" pitchFamily="2" charset="-52"/>
              </a:rPr>
              <a:t> Зависимость – обратная пропорциональность Исследование позволило доказать</a:t>
            </a:r>
            <a:r>
              <a:rPr lang="en-US" dirty="0">
                <a:latin typeface="Montserrat Medium" pitchFamily="2" charset="-52"/>
              </a:rPr>
              <a:t>,</a:t>
            </a:r>
            <a:r>
              <a:rPr lang="ru-RU" dirty="0">
                <a:latin typeface="Montserrat Medium" pitchFamily="2" charset="-52"/>
              </a:rPr>
              <a:t> что дрон </a:t>
            </a:r>
            <a:r>
              <a:rPr lang="ru-RU" sz="1800" dirty="0">
                <a:latin typeface="Montserrat Medium" pitchFamily="2" charset="-52"/>
              </a:rPr>
              <a:t>можно использовать для определения высоты объектов</a:t>
            </a:r>
            <a:r>
              <a:rPr lang="en-US" sz="1800" dirty="0">
                <a:latin typeface="Montserrat Medium" pitchFamily="2" charset="-52"/>
              </a:rPr>
              <a:t>.</a:t>
            </a:r>
            <a:endParaRPr lang="ru-RU" dirty="0">
              <a:latin typeface="Montserrat Medium" pitchFamily="2" charset="-52"/>
            </a:endParaRPr>
          </a:p>
          <a:p>
            <a:endParaRPr lang="ru-RU" sz="1800" dirty="0">
              <a:solidFill>
                <a:srgbClr val="000000"/>
              </a:solidFill>
              <a:effectLst/>
              <a:latin typeface="Montserrat Medium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Montserrat Medium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5507EF-2F86-26A9-016F-7187E4C6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1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F3E41FB-BE02-FC35-5C92-7460BECEEAD9}"/>
              </a:ext>
            </a:extLst>
          </p:cNvPr>
          <p:cNvSpPr/>
          <p:nvPr/>
        </p:nvSpPr>
        <p:spPr>
          <a:xfrm>
            <a:off x="3368040" y="2764565"/>
            <a:ext cx="7296811" cy="2706595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7EBFF-2281-25EA-6F9F-C322CFAA5FFC}"/>
              </a:ext>
            </a:extLst>
          </p:cNvPr>
          <p:cNvSpPr txBox="1"/>
          <p:nvPr/>
        </p:nvSpPr>
        <p:spPr>
          <a:xfrm>
            <a:off x="3726297" y="3272453"/>
            <a:ext cx="6923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Беспилотная летательная авиация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,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как военное изобретение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 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достигло высокого уровня развития и сейчас активно интегрируется в гражданские области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.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А широкий спектр применения беспилотников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, 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расширяющийся с каждым днём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,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гарантирует перспективность развития сферы</a:t>
            </a:r>
          </a:p>
        </p:txBody>
      </p:sp>
      <p:pic>
        <p:nvPicPr>
          <p:cNvPr id="3" name="Рисунок 2" descr="Изображение выглядит как темный,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3CFD100D-101B-CF4C-0A66-83998ABEC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664" y="815066"/>
            <a:ext cx="6934936" cy="389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DF6E0E-AD1D-A4DC-48E6-B50D9C86FFCB}"/>
              </a:ext>
            </a:extLst>
          </p:cNvPr>
          <p:cNvSpPr txBox="1"/>
          <p:nvPr/>
        </p:nvSpPr>
        <p:spPr>
          <a:xfrm>
            <a:off x="4437221" y="928493"/>
            <a:ext cx="918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old" panose="00000800000000000000" pitchFamily="2" charset="-52"/>
              </a:rPr>
              <a:t>Заключение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AC7A5B-4587-49E2-8972-FAAD2CE38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63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D940C6-E4DE-CC06-2AE3-1BD6A3CC1141}"/>
              </a:ext>
            </a:extLst>
          </p:cNvPr>
          <p:cNvSpPr txBox="1"/>
          <p:nvPr/>
        </p:nvSpPr>
        <p:spPr>
          <a:xfrm>
            <a:off x="658548" y="660227"/>
            <a:ext cx="9945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Montserrat Bold" panose="00000800000000000000" pitchFamily="2" charset="-52"/>
              </a:rPr>
              <a:t>Список используемой литературы: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1DFAA-5FCB-57FC-C93F-D89719171125}"/>
              </a:ext>
            </a:extLst>
          </p:cNvPr>
          <p:cNvSpPr txBox="1"/>
          <p:nvPr/>
        </p:nvSpPr>
        <p:spPr>
          <a:xfrm>
            <a:off x="658548" y="2553063"/>
            <a:ext cx="11012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latin typeface="Montserrat Medium" pitchFamily="2" charset="-52"/>
              </a:rPr>
              <a:t>Калиберда</a:t>
            </a:r>
            <a:r>
              <a:rPr lang="ru-RU" sz="1600" dirty="0">
                <a:latin typeface="Montserrat Medium" pitchFamily="2" charset="-52"/>
              </a:rPr>
              <a:t> Инна Васильевна, </a:t>
            </a:r>
            <a:r>
              <a:rPr lang="ru-RU" sz="1600" dirty="0" err="1">
                <a:latin typeface="Montserrat Medium" pitchFamily="2" charset="-52"/>
              </a:rPr>
              <a:t>Брюхань</a:t>
            </a:r>
            <a:r>
              <a:rPr lang="ru-RU" sz="1600" dirty="0">
                <a:latin typeface="Montserrat Medium" pitchFamily="2" charset="-52"/>
              </a:rPr>
              <a:t> Федор Федорович Дистанционные измерения радиационного загрязнения территорий с помощью беспилотного дозиметрического комплекса // Вестник МГСУ. 2012. №4. URL: https://cyberleninka.ru/article/n/distantsionnye-izmereniya-radiatsionnogo-zagryazneniya-territoriy-s-pomoschyu-bespilotnogo-dozimetricheskogo-kompleksa-1</a:t>
            </a:r>
            <a:endParaRPr lang="ru-RU" dirty="0">
              <a:latin typeface="Montserrat Medium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E5F2F-55C2-0953-9F14-F14E5256A70E}"/>
              </a:ext>
            </a:extLst>
          </p:cNvPr>
          <p:cNvSpPr txBox="1"/>
          <p:nvPr/>
        </p:nvSpPr>
        <p:spPr>
          <a:xfrm>
            <a:off x="322478" y="4532006"/>
            <a:ext cx="11597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latin typeface="Montserrat Medium" pitchFamily="2" charset="-52"/>
              </a:rPr>
              <a:t>Дуленин</a:t>
            </a:r>
            <a:r>
              <a:rPr lang="ru-RU" sz="1600" dirty="0">
                <a:latin typeface="Montserrat Medium" pitchFamily="2" charset="-52"/>
              </a:rPr>
              <a:t> Александр Алексеевич, </a:t>
            </a:r>
            <a:r>
              <a:rPr lang="ru-RU" sz="1600" dirty="0" err="1">
                <a:latin typeface="Montserrat Medium" pitchFamily="2" charset="-52"/>
              </a:rPr>
              <a:t>Дуленина</a:t>
            </a:r>
            <a:r>
              <a:rPr lang="ru-RU" sz="1600" dirty="0">
                <a:latin typeface="Montserrat Medium" pitchFamily="2" charset="-52"/>
              </a:rPr>
              <a:t> Полина Александровна, </a:t>
            </a:r>
            <a:r>
              <a:rPr lang="ru-RU" sz="1600" dirty="0" err="1">
                <a:latin typeface="Montserrat Medium" pitchFamily="2" charset="-52"/>
              </a:rPr>
              <a:t>Коцюк</a:t>
            </a:r>
            <a:r>
              <a:rPr lang="ru-RU" sz="1600" dirty="0">
                <a:latin typeface="Montserrat Medium" pitchFamily="2" charset="-52"/>
              </a:rPr>
              <a:t> Денис Владимирович, Свиридов </a:t>
            </a:r>
            <a:r>
              <a:rPr lang="ru-RU" sz="1600" dirty="0" err="1">
                <a:latin typeface="Montserrat Medium" pitchFamily="2" charset="-52"/>
              </a:rPr>
              <a:t>Влдимир</a:t>
            </a:r>
            <a:r>
              <a:rPr lang="ru-RU" sz="1600" dirty="0">
                <a:latin typeface="Montserrat Medium" pitchFamily="2" charset="-52"/>
              </a:rPr>
              <a:t> Владимирович ОПЫТ И ПЕРСПЕКТИВЫ ИСПОЛЬЗОВАНИЯ МАЛЫХ БЕСПИЛОТНЫХ ЛЕТАТЕЛЬНЫХ АППАРАТОВ В МОРСКИХ ПРИБРЕЖНЫХ БИОЛОГИЧЕСКИХ ИССЛЕДОВАНИЯХ // Труды ВНИРО. 2021. №. URL: https://cyberleninka.ru/article/n/opyt-i-perspektivy-ispolzovaniya-malyh-bespilotnyh-letatelnyh-apparatov-v-morskih-pribrezhnyh-biologicheskih-issledovaniyah</a:t>
            </a:r>
            <a:endParaRPr lang="ru-RU" dirty="0">
              <a:latin typeface="Montserrat Medium" pitchFamily="2" charset="-52"/>
            </a:endParaRPr>
          </a:p>
        </p:txBody>
      </p:sp>
      <p:sp>
        <p:nvSpPr>
          <p:cNvPr id="26" name="Прямоугольник: скругленные углы 39">
            <a:extLst>
              <a:ext uri="{FF2B5EF4-FFF2-40B4-BE49-F238E27FC236}">
                <a16:creationId xmlns:a16="http://schemas.microsoft.com/office/drawing/2014/main" id="{CCFA87CF-A882-0EDD-145A-65059144C274}"/>
              </a:ext>
            </a:extLst>
          </p:cNvPr>
          <p:cNvSpPr/>
          <p:nvPr/>
        </p:nvSpPr>
        <p:spPr>
          <a:xfrm rot="10800000">
            <a:off x="507280" y="2366971"/>
            <a:ext cx="59171" cy="1449401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39">
            <a:extLst>
              <a:ext uri="{FF2B5EF4-FFF2-40B4-BE49-F238E27FC236}">
                <a16:creationId xmlns:a16="http://schemas.microsoft.com/office/drawing/2014/main" id="{CCFA87CF-A882-0EDD-145A-65059144C274}"/>
              </a:ext>
            </a:extLst>
          </p:cNvPr>
          <p:cNvSpPr/>
          <p:nvPr/>
        </p:nvSpPr>
        <p:spPr>
          <a:xfrm rot="10800000">
            <a:off x="11861281" y="4372504"/>
            <a:ext cx="59170" cy="1642441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8E683A-130A-19B1-E97B-1774DA86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98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CFF2D169-3215-6BA9-C3F0-87CDCD80FC20}"/>
              </a:ext>
            </a:extLst>
          </p:cNvPr>
          <p:cNvSpPr/>
          <p:nvPr/>
        </p:nvSpPr>
        <p:spPr>
          <a:xfrm>
            <a:off x="4129758" y="1552074"/>
            <a:ext cx="3932483" cy="3320715"/>
          </a:xfrm>
          <a:prstGeom prst="ellipse">
            <a:avLst/>
          </a:prstGeom>
          <a:noFill/>
        </p:spPr>
        <p:txBody>
          <a:bodyPr wrap="none" lIns="91440" tIns="45720" rIns="91440" bIns="45720">
            <a:prstTxWarp prst="textCircle">
              <a:avLst>
                <a:gd name="adj" fmla="val 10820446"/>
              </a:avLst>
            </a:prstTxWarp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-52"/>
              </a:rPr>
              <a:t>Спасибо за внимание!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35F8E5F-D810-22B2-19DB-F141A626985B}"/>
              </a:ext>
            </a:extLst>
          </p:cNvPr>
          <p:cNvSpPr/>
          <p:nvPr/>
        </p:nvSpPr>
        <p:spPr>
          <a:xfrm>
            <a:off x="5309935" y="2426367"/>
            <a:ext cx="1572127" cy="157212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B712A9-703F-BB2D-E95D-267CC34B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1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A7740AB-1DAA-E793-43D9-9CB0CDCE9919}"/>
              </a:ext>
            </a:extLst>
          </p:cNvPr>
          <p:cNvSpPr/>
          <p:nvPr/>
        </p:nvSpPr>
        <p:spPr>
          <a:xfrm>
            <a:off x="542441" y="1156508"/>
            <a:ext cx="5052447" cy="1022888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C35E829-925E-D795-9C45-F2E6ACE201A8}"/>
              </a:ext>
            </a:extLst>
          </p:cNvPr>
          <p:cNvSpPr/>
          <p:nvPr/>
        </p:nvSpPr>
        <p:spPr>
          <a:xfrm>
            <a:off x="898903" y="1536215"/>
            <a:ext cx="263472" cy="2634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A309F-0899-9054-2B39-AE2FAB5038BB}"/>
              </a:ext>
            </a:extLst>
          </p:cNvPr>
          <p:cNvSpPr txBox="1"/>
          <p:nvPr/>
        </p:nvSpPr>
        <p:spPr>
          <a:xfrm>
            <a:off x="1363852" y="1344786"/>
            <a:ext cx="402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Montserrat Bold" panose="00000800000000000000" pitchFamily="2" charset="-52"/>
              </a:rPr>
              <a:t>Цели проекта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185CCAE-88CE-F27F-59BF-F303656058E2}"/>
              </a:ext>
            </a:extLst>
          </p:cNvPr>
          <p:cNvSpPr/>
          <p:nvPr/>
        </p:nvSpPr>
        <p:spPr>
          <a:xfrm>
            <a:off x="7888638" y="765175"/>
            <a:ext cx="3178326" cy="3347812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Изображение выглядит как внешний, природа, холм&#10;&#10;Автоматически созданное описание">
            <a:extLst>
              <a:ext uri="{FF2B5EF4-FFF2-40B4-BE49-F238E27FC236}">
                <a16:creationId xmlns:a16="http://schemas.microsoft.com/office/drawing/2014/main" id="{DED3F0E3-35CE-E4DE-AABF-F7D925601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b="23210"/>
          <a:stretch/>
        </p:blipFill>
        <p:spPr>
          <a:xfrm>
            <a:off x="7400202" y="1536215"/>
            <a:ext cx="4791798" cy="5321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B7E85-C6B7-CD5B-72D2-6AE4435A7A9D}"/>
              </a:ext>
            </a:extLst>
          </p:cNvPr>
          <p:cNvSpPr txBox="1"/>
          <p:nvPr/>
        </p:nvSpPr>
        <p:spPr>
          <a:xfrm>
            <a:off x="809531" y="3105834"/>
            <a:ext cx="5688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Собрать в полной мере функционирующий квадрокоптер как пример БПЛА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A7A5-E9DC-FCD3-D3D0-B644D148BE48}"/>
              </a:ext>
            </a:extLst>
          </p:cNvPr>
          <p:cNvSpPr txBox="1"/>
          <p:nvPr/>
        </p:nvSpPr>
        <p:spPr>
          <a:xfrm>
            <a:off x="809531" y="4398455"/>
            <a:ext cx="5688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Medium" pitchFamily="2" charset="-52"/>
              </a:rPr>
              <a:t>Исследовать ценность развития беспилотных  летательных аппаратов на основе изученной информации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24746DE8-A4B3-7262-5065-3208CE75D942}"/>
              </a:ext>
            </a:extLst>
          </p:cNvPr>
          <p:cNvSpPr/>
          <p:nvPr/>
        </p:nvSpPr>
        <p:spPr>
          <a:xfrm flipH="1">
            <a:off x="763811" y="4398455"/>
            <a:ext cx="45719" cy="923330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2C0DE1C2-DC7B-4B5A-03DF-5D13555BBB4A}"/>
              </a:ext>
            </a:extLst>
          </p:cNvPr>
          <p:cNvSpPr/>
          <p:nvPr/>
        </p:nvSpPr>
        <p:spPr>
          <a:xfrm>
            <a:off x="763811" y="3105834"/>
            <a:ext cx="45719" cy="672669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97"/>
            <a:ext cx="12221605" cy="687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7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5DEC04B0-7322-1375-8113-A97994B34561}"/>
              </a:ext>
            </a:extLst>
          </p:cNvPr>
          <p:cNvSpPr/>
          <p:nvPr/>
        </p:nvSpPr>
        <p:spPr>
          <a:xfrm>
            <a:off x="407988" y="2864650"/>
            <a:ext cx="3844537" cy="347778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DE5E39F-54DD-0696-9160-F7C68F948515}"/>
              </a:ext>
            </a:extLst>
          </p:cNvPr>
          <p:cNvSpPr/>
          <p:nvPr/>
        </p:nvSpPr>
        <p:spPr>
          <a:xfrm>
            <a:off x="3491956" y="2648654"/>
            <a:ext cx="808271" cy="808271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BEA4269-5B3F-A473-1700-F9DE29BF1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804" y="2546502"/>
            <a:ext cx="1012574" cy="1012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91437-C5B0-2F11-8A81-830A1ECC1997}"/>
              </a:ext>
            </a:extLst>
          </p:cNvPr>
          <p:cNvSpPr txBox="1"/>
          <p:nvPr/>
        </p:nvSpPr>
        <p:spPr>
          <a:xfrm>
            <a:off x="630186" y="1028646"/>
            <a:ext cx="7475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Montserrat Bold" panose="00000800000000000000" pitchFamily="2" charset="-52"/>
              </a:rPr>
              <a:t>Задачи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C15BE-361F-4465-4668-BE2A151CEFAE}"/>
              </a:ext>
            </a:extLst>
          </p:cNvPr>
          <p:cNvSpPr txBox="1"/>
          <p:nvPr/>
        </p:nvSpPr>
        <p:spPr>
          <a:xfrm>
            <a:off x="-5222930" y="-527487"/>
            <a:ext cx="19289126" cy="2585323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ЗАДАЧИ </a:t>
            </a:r>
            <a:r>
              <a:rPr lang="en-US" sz="66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  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ПРОЕКТА </a:t>
            </a:r>
            <a:r>
              <a:rPr lang="en-US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ЗАДАЧИ  ПРОЕКТ</a:t>
            </a:r>
            <a:endParaRPr lang="ru-RU" sz="4800" dirty="0">
              <a:solidFill>
                <a:srgbClr val="DA3739">
                  <a:alpha val="6000"/>
                </a:srgb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bg1">
                  <a:alpha val="8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tx1">
                  <a:alpha val="8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B8151-BB66-9FAB-1E8B-C6BE74F293AA}"/>
              </a:ext>
            </a:extLst>
          </p:cNvPr>
          <p:cNvSpPr txBox="1"/>
          <p:nvPr/>
        </p:nvSpPr>
        <p:spPr>
          <a:xfrm>
            <a:off x="-167790" y="740283"/>
            <a:ext cx="17916042" cy="2616101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8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ЗАДАЧИ  ПР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ОЕКТА</a:t>
            </a:r>
            <a:r>
              <a:rPr lang="en-US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ЗАДАЧИ ПРОЕКТ</a:t>
            </a:r>
            <a:endParaRPr lang="ru-RU" sz="4800" dirty="0">
              <a:solidFill>
                <a:schemeClr val="bg1">
                  <a:alpha val="6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bg1">
                  <a:alpha val="6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tx1">
                  <a:alpha val="8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F9CA3-BC83-644F-D647-2FF6AC63839E}"/>
              </a:ext>
            </a:extLst>
          </p:cNvPr>
          <p:cNvSpPr txBox="1"/>
          <p:nvPr/>
        </p:nvSpPr>
        <p:spPr>
          <a:xfrm>
            <a:off x="-5926564" y="2008053"/>
            <a:ext cx="22523710" cy="2585323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ЗАДАЧИ </a:t>
            </a:r>
            <a:r>
              <a:rPr lang="en-US" sz="66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  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ПРОЕКТА</a:t>
            </a:r>
            <a:r>
              <a:rPr lang="en-US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ЗАДАЧИ  ПРОЕКТА</a:t>
            </a:r>
            <a:endParaRPr lang="ru-RU" sz="4800" dirty="0">
              <a:solidFill>
                <a:srgbClr val="DA3739">
                  <a:alpha val="6000"/>
                </a:srgb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bg1">
                  <a:alpha val="8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tx1">
                  <a:alpha val="8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4D7D9-A371-7532-CA30-B895B5B87AEB}"/>
              </a:ext>
            </a:extLst>
          </p:cNvPr>
          <p:cNvSpPr txBox="1"/>
          <p:nvPr/>
        </p:nvSpPr>
        <p:spPr>
          <a:xfrm>
            <a:off x="-1318896" y="3314072"/>
            <a:ext cx="17916042" cy="2585323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ЗАДАЧИ  ПРОЕКТА  ЗАДАЧИ </a:t>
            </a:r>
            <a:r>
              <a:rPr lang="ru-RU" sz="66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ПРОЕКТ</a:t>
            </a:r>
            <a:endParaRPr lang="ru-RU" sz="4800" dirty="0">
              <a:solidFill>
                <a:schemeClr val="bg1">
                  <a:alpha val="8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bg1">
                  <a:alpha val="8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tx1">
                  <a:alpha val="8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5E4F0-A105-0990-DC84-002844F028D2}"/>
              </a:ext>
            </a:extLst>
          </p:cNvPr>
          <p:cNvSpPr txBox="1"/>
          <p:nvPr/>
        </p:nvSpPr>
        <p:spPr>
          <a:xfrm>
            <a:off x="-7622421" y="4825055"/>
            <a:ext cx="23264497" cy="2585323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ЗАДАЧИ </a:t>
            </a:r>
            <a:r>
              <a:rPr lang="en-US" sz="66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  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ПРОЕКТА </a:t>
            </a:r>
            <a:r>
              <a:rPr lang="en-US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ЗАДАЧИ  ПРОЕКТА  ЗАД</a:t>
            </a:r>
            <a:endParaRPr lang="ru-RU" sz="4800" dirty="0">
              <a:solidFill>
                <a:schemeClr val="bg1">
                  <a:alpha val="6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bg1">
                  <a:alpha val="8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tx1">
                  <a:alpha val="8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44B605-4C4A-FB3F-58F5-7A7A68D84C5E}"/>
              </a:ext>
            </a:extLst>
          </p:cNvPr>
          <p:cNvSpPr txBox="1"/>
          <p:nvPr/>
        </p:nvSpPr>
        <p:spPr>
          <a:xfrm>
            <a:off x="-1007611" y="6106182"/>
            <a:ext cx="17916042" cy="2585323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DA3739">
                    <a:alpha val="8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ЗАДАЧИ </a:t>
            </a:r>
            <a:r>
              <a:rPr lang="en-US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ПРОЕКТА</a:t>
            </a:r>
            <a:r>
              <a:rPr lang="en-US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dirty="0">
                <a:solidFill>
                  <a:srgbClr val="DA3739">
                    <a:alpha val="6000"/>
                  </a:srgbClr>
                </a:solidFill>
                <a:latin typeface="Montserrat Bold" panose="00000800000000000000" pitchFamily="2" charset="-52"/>
              </a:rPr>
              <a:t> ЗАДАЧИ  ПРОЕКТ</a:t>
            </a:r>
            <a:endParaRPr lang="ru-RU" sz="4800" dirty="0">
              <a:solidFill>
                <a:schemeClr val="bg1">
                  <a:alpha val="6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bg1">
                  <a:alpha val="8000"/>
                </a:schemeClr>
              </a:solidFill>
              <a:latin typeface="Montserrat Bold" panose="00000800000000000000" pitchFamily="2" charset="-52"/>
            </a:endParaRPr>
          </a:p>
          <a:p>
            <a:endParaRPr lang="ru-RU" sz="4800" dirty="0">
              <a:solidFill>
                <a:schemeClr val="tx1">
                  <a:alpha val="8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6C3F3-0E43-F6AE-8C01-5E2FF58D3528}"/>
              </a:ext>
            </a:extLst>
          </p:cNvPr>
          <p:cNvSpPr txBox="1"/>
          <p:nvPr/>
        </p:nvSpPr>
        <p:spPr>
          <a:xfrm>
            <a:off x="1246611" y="3128961"/>
            <a:ext cx="330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SemiBold" pitchFamily="2" charset="-52"/>
              </a:rPr>
              <a:t>Теоретические: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F1CD9F-8485-0CF0-3F75-BE8C9F5C279C}"/>
              </a:ext>
            </a:extLst>
          </p:cNvPr>
          <p:cNvSpPr txBox="1"/>
          <p:nvPr/>
        </p:nvSpPr>
        <p:spPr>
          <a:xfrm>
            <a:off x="604492" y="3529018"/>
            <a:ext cx="384453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Montserrat Medium" pitchFamily="2" charset="-52"/>
              </a:rPr>
              <a:t>Изучить тему БПЛА и квадрокоптеров в частности</a:t>
            </a:r>
            <a:r>
              <a:rPr lang="en-US" sz="1500" dirty="0">
                <a:solidFill>
                  <a:schemeClr val="bg1"/>
                </a:solidFill>
                <a:latin typeface="Montserrat Medium" pitchFamily="2" charset="-52"/>
              </a:rPr>
              <a:t>. </a:t>
            </a:r>
            <a:r>
              <a:rPr lang="ru-RU" sz="1500" dirty="0">
                <a:solidFill>
                  <a:schemeClr val="bg1"/>
                </a:solidFill>
                <a:latin typeface="Montserrat Medium" pitchFamily="2" charset="-52"/>
              </a:rPr>
              <a:t>Рассмотреть понятия</a:t>
            </a:r>
            <a:r>
              <a:rPr lang="en-US" sz="1500" dirty="0">
                <a:solidFill>
                  <a:schemeClr val="bg1"/>
                </a:solidFill>
                <a:latin typeface="Montserrat Medium" pitchFamily="2" charset="-52"/>
              </a:rPr>
              <a:t>,</a:t>
            </a:r>
            <a:r>
              <a:rPr lang="ru-RU" sz="1500" dirty="0">
                <a:solidFill>
                  <a:schemeClr val="bg1"/>
                </a:solidFill>
                <a:latin typeface="Montserrat Medium" pitchFamily="2" charset="-52"/>
              </a:rPr>
              <a:t> историю появления</a:t>
            </a:r>
            <a:r>
              <a:rPr lang="en-US" sz="1500" dirty="0">
                <a:solidFill>
                  <a:schemeClr val="bg1"/>
                </a:solidFill>
                <a:latin typeface="Montserrat Medium" pitchFamily="2" charset="-52"/>
              </a:rPr>
              <a:t>,</a:t>
            </a:r>
            <a:r>
              <a:rPr lang="ru-RU" sz="1500" dirty="0">
                <a:solidFill>
                  <a:schemeClr val="bg1"/>
                </a:solidFill>
                <a:latin typeface="Montserrat Medium" pitchFamily="2" charset="-52"/>
              </a:rPr>
              <a:t> устройство</a:t>
            </a:r>
            <a:r>
              <a:rPr lang="en-US" sz="1500" dirty="0">
                <a:solidFill>
                  <a:schemeClr val="bg1"/>
                </a:solidFill>
                <a:latin typeface="Montserrat Medium" pitchFamily="2" charset="-52"/>
              </a:rPr>
              <a:t>,</a:t>
            </a:r>
            <a:r>
              <a:rPr lang="ru-RU" sz="1500" dirty="0">
                <a:solidFill>
                  <a:schemeClr val="bg1"/>
                </a:solidFill>
                <a:latin typeface="Montserrat Medium" pitchFamily="2" charset="-52"/>
              </a:rPr>
              <a:t> сферы применения и преимущества-недостатки </a:t>
            </a:r>
            <a:r>
              <a:rPr lang="en-US" sz="1500" dirty="0">
                <a:solidFill>
                  <a:schemeClr val="bg1"/>
                </a:solidFill>
                <a:latin typeface="Montserrat Medium" pitchFamily="2" charset="-52"/>
              </a:rPr>
              <a:t>(</a:t>
            </a:r>
            <a:r>
              <a:rPr lang="ru-RU" sz="1500" dirty="0">
                <a:solidFill>
                  <a:schemeClr val="bg1"/>
                </a:solidFill>
                <a:latin typeface="Montserrat Medium" pitchFamily="2" charset="-52"/>
              </a:rPr>
              <a:t>БПЛА</a:t>
            </a:r>
            <a:r>
              <a:rPr lang="en-US" sz="1500" dirty="0">
                <a:solidFill>
                  <a:schemeClr val="bg1"/>
                </a:solidFill>
                <a:latin typeface="Montserrat Medium" pitchFamily="2" charset="-52"/>
              </a:rPr>
              <a:t>)</a:t>
            </a:r>
            <a:r>
              <a:rPr lang="ru-RU" sz="1500" dirty="0">
                <a:solidFill>
                  <a:schemeClr val="bg1"/>
                </a:solidFill>
                <a:latin typeface="Montserrat Medium" pitchFamily="2" charset="-52"/>
              </a:rPr>
              <a:t> </a:t>
            </a:r>
          </a:p>
          <a:p>
            <a:endParaRPr lang="ru-RU" sz="1600" dirty="0">
              <a:solidFill>
                <a:schemeClr val="bg1"/>
              </a:solidFill>
              <a:latin typeface="Montserrat Light" pitchFamily="2" charset="-52"/>
            </a:endParaRPr>
          </a:p>
          <a:p>
            <a:endParaRPr lang="ru-RU" sz="1600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2F0986-FE24-28E2-C86A-9B1BA2C01EAC}"/>
              </a:ext>
            </a:extLst>
          </p:cNvPr>
          <p:cNvSpPr txBox="1"/>
          <p:nvPr/>
        </p:nvSpPr>
        <p:spPr>
          <a:xfrm>
            <a:off x="577097" y="5175835"/>
            <a:ext cx="3675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effectLst/>
                <a:latin typeface="Montserrat Medium" pitchFamily="2" charset="-52"/>
                <a:ea typeface="Calibri" panose="020F0502020204030204" pitchFamily="34" charset="0"/>
              </a:rPr>
              <a:t>Оценить</a:t>
            </a:r>
            <a:r>
              <a:rPr lang="ru-RU" sz="1500" dirty="0">
                <a:solidFill>
                  <a:schemeClr val="bg1"/>
                </a:solidFill>
                <a:latin typeface="Montserrat Medium" pitchFamily="2" charset="-52"/>
                <a:ea typeface="Calibri" panose="020F0502020204030204" pitchFamily="34" charset="0"/>
              </a:rPr>
              <a:t> ценность развития БПЛА</a:t>
            </a:r>
            <a:endParaRPr lang="ru-RU" sz="1500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602E38C8-DE01-E024-C13B-9A34A520B87B}"/>
              </a:ext>
            </a:extLst>
          </p:cNvPr>
          <p:cNvSpPr/>
          <p:nvPr/>
        </p:nvSpPr>
        <p:spPr>
          <a:xfrm>
            <a:off x="6229508" y="2864650"/>
            <a:ext cx="5421312" cy="34734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D6CE39-3C4B-5ACC-940E-53648B0B8F14}"/>
              </a:ext>
            </a:extLst>
          </p:cNvPr>
          <p:cNvSpPr txBox="1"/>
          <p:nvPr/>
        </p:nvSpPr>
        <p:spPr>
          <a:xfrm>
            <a:off x="7950410" y="3164669"/>
            <a:ext cx="330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SemiBold" pitchFamily="2" charset="-52"/>
              </a:rPr>
              <a:t>Практические: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E3048A-1A26-B60B-7883-4661AAB961A5}"/>
              </a:ext>
            </a:extLst>
          </p:cNvPr>
          <p:cNvSpPr txBox="1"/>
          <p:nvPr/>
        </p:nvSpPr>
        <p:spPr>
          <a:xfrm>
            <a:off x="6475831" y="3585198"/>
            <a:ext cx="5253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Montserrat Medium" pitchFamily="2" charset="-52"/>
              </a:rPr>
              <a:t>Научиться управлять квадрокоптером для успешного проведения исследования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0AD47E-0A2D-4C64-245D-D8D5E8AD31D1}"/>
              </a:ext>
            </a:extLst>
          </p:cNvPr>
          <p:cNvSpPr txBox="1"/>
          <p:nvPr/>
        </p:nvSpPr>
        <p:spPr>
          <a:xfrm>
            <a:off x="6443688" y="4266823"/>
            <a:ext cx="5146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Montserrat Medium" pitchFamily="2" charset="-52"/>
              </a:rPr>
              <a:t>Провести исследование зависимости атмосферного давления от высоты  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FF75C72-CE40-0301-A2E2-C2A22E8B76F4}"/>
              </a:ext>
            </a:extLst>
          </p:cNvPr>
          <p:cNvSpPr/>
          <p:nvPr/>
        </p:nvSpPr>
        <p:spPr>
          <a:xfrm>
            <a:off x="10869690" y="2632447"/>
            <a:ext cx="808271" cy="808271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F1DF5D8-9979-66C9-E0CE-C8326A084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41" y="2620729"/>
            <a:ext cx="808271" cy="80827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6B48FF-A973-33C3-DFC9-E3B15D021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59774817-EC0D-1EF3-2110-6EDA989FCE76}"/>
              </a:ext>
            </a:extLst>
          </p:cNvPr>
          <p:cNvSpPr/>
          <p:nvPr/>
        </p:nvSpPr>
        <p:spPr>
          <a:xfrm>
            <a:off x="1" y="330470"/>
            <a:ext cx="2729703" cy="6197063"/>
          </a:xfrm>
          <a:custGeom>
            <a:avLst/>
            <a:gdLst>
              <a:gd name="connsiteX0" fmla="*/ 0 w 2729703"/>
              <a:gd name="connsiteY0" fmla="*/ 0 h 6197063"/>
              <a:gd name="connsiteX1" fmla="*/ 81288 w 2729703"/>
              <a:gd name="connsiteY1" fmla="*/ 10329 h 6197063"/>
              <a:gd name="connsiteX2" fmla="*/ 2729703 w 2729703"/>
              <a:gd name="connsiteY2" fmla="*/ 3098531 h 6197063"/>
              <a:gd name="connsiteX3" fmla="*/ 81288 w 2729703"/>
              <a:gd name="connsiteY3" fmla="*/ 6186733 h 6197063"/>
              <a:gd name="connsiteX4" fmla="*/ 0 w 2729703"/>
              <a:gd name="connsiteY4" fmla="*/ 6197063 h 619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703" h="6197063">
                <a:moveTo>
                  <a:pt x="0" y="0"/>
                </a:moveTo>
                <a:lnTo>
                  <a:pt x="81288" y="10329"/>
                </a:lnTo>
                <a:cubicBezTo>
                  <a:pt x="1580924" y="239468"/>
                  <a:pt x="2729703" y="1534844"/>
                  <a:pt x="2729703" y="3098531"/>
                </a:cubicBezTo>
                <a:cubicBezTo>
                  <a:pt x="2729703" y="4662219"/>
                  <a:pt x="1580924" y="5957594"/>
                  <a:pt x="81288" y="6186733"/>
                </a:cubicBezTo>
                <a:lnTo>
                  <a:pt x="0" y="619706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22344-575F-8C2C-29B8-5BB9D3CF133E}"/>
              </a:ext>
            </a:extLst>
          </p:cNvPr>
          <p:cNvSpPr txBox="1"/>
          <p:nvPr/>
        </p:nvSpPr>
        <p:spPr>
          <a:xfrm>
            <a:off x="797610" y="1119654"/>
            <a:ext cx="580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Montserrat Bold" panose="00000800000000000000" pitchFamily="2" charset="-52"/>
              </a:rPr>
              <a:t>Понятие БПЛА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B92A4-1C8E-75D4-A6A7-D9EBB5D58082}"/>
              </a:ext>
            </a:extLst>
          </p:cNvPr>
          <p:cNvSpPr txBox="1"/>
          <p:nvPr/>
        </p:nvSpPr>
        <p:spPr>
          <a:xfrm>
            <a:off x="2071251" y="2474892"/>
            <a:ext cx="762339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БПЛА (беспилотный летательный аппарат) - летательный аппарат без экипажа для полетов в атмосфере Земли</a:t>
            </a:r>
            <a:r>
              <a:rPr lang="en-US" sz="2000" dirty="0">
                <a:effectLst/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effectLst/>
                <a:latin typeface="Montserrat Medium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управляемый посредством радиосвязи на удаленном расстоянии или автономно с применением специальной полетной программы </a:t>
            </a:r>
          </a:p>
          <a:p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B9F1171-27C4-6BAB-E077-FAEE05A8029E}"/>
              </a:ext>
            </a:extLst>
          </p:cNvPr>
          <p:cNvCxnSpPr>
            <a:cxnSpLocks/>
          </p:cNvCxnSpPr>
          <p:nvPr/>
        </p:nvCxnSpPr>
        <p:spPr>
          <a:xfrm>
            <a:off x="1889016" y="2057400"/>
            <a:ext cx="0" cy="2838450"/>
          </a:xfrm>
          <a:prstGeom prst="line">
            <a:avLst/>
          </a:prstGeom>
          <a:ln w="41275"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12"/>
            <a:ext cx="12234082" cy="68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60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78767C"/>
            </a:gs>
            <a:gs pos="40000">
              <a:srgbClr val="120F1A"/>
            </a:gs>
            <a:gs pos="71000">
              <a:srgbClr val="460F00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DE129-3605-E5E9-6EFC-DF5B8C656518}"/>
              </a:ext>
            </a:extLst>
          </p:cNvPr>
          <p:cNvSpPr txBox="1"/>
          <p:nvPr/>
        </p:nvSpPr>
        <p:spPr>
          <a:xfrm>
            <a:off x="560388" y="898095"/>
            <a:ext cx="933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old" panose="00000800000000000000" pitchFamily="2" charset="-52"/>
              </a:rPr>
              <a:t>История создания БПЛА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8C0A9-DDED-DF69-75ED-DA9E7421588C}"/>
              </a:ext>
            </a:extLst>
          </p:cNvPr>
          <p:cNvSpPr txBox="1"/>
          <p:nvPr/>
        </p:nvSpPr>
        <p:spPr>
          <a:xfrm>
            <a:off x="869696" y="1990408"/>
            <a:ext cx="11322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Изначально развитие беспилотной авиации проходило исключительно в военных интересах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именно взаимосвязь военной отрасли  с другими геополитическим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 факторами </a:t>
            </a:r>
            <a:r>
              <a:rPr lang="ru-RU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государства потребовали создания такого класса оружия, которое бы минимизировало участие человека в боевых действиях 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326BB-1E2B-32FB-3ABE-D2C574081E55}"/>
              </a:ext>
            </a:extLst>
          </p:cNvPr>
          <p:cNvSpPr txBox="1"/>
          <p:nvPr/>
        </p:nvSpPr>
        <p:spPr>
          <a:xfrm>
            <a:off x="869696" y="3574348"/>
            <a:ext cx="10699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Предпосылками развития изобретательской области послужило создание радио русским физиком Александром Поповым в 1893 году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Спустя 5 лет Никола Тесла сконструировал миниатюрное радиоуправляемое судно</a:t>
            </a:r>
            <a:r>
              <a:rPr lang="en-US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продемонстрировав возможности использования беспроволочного способа связи управления аппаратами</a:t>
            </a:r>
          </a:p>
          <a:p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2EA4-A307-9A56-166D-BF4C34639895}"/>
              </a:ext>
            </a:extLst>
          </p:cNvPr>
          <p:cNvSpPr txBox="1"/>
          <p:nvPr/>
        </p:nvSpPr>
        <p:spPr>
          <a:xfrm>
            <a:off x="869696" y="5274097"/>
            <a:ext cx="10665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Первое в истории задокументированное применение БПЛА произошло в 1849 году во время атаки армии Австрии на Венецию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,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самостоятельно вышедшую из состава империи</a:t>
            </a:r>
            <a:r>
              <a:rPr lang="en-US" dirty="0">
                <a:solidFill>
                  <a:schemeClr val="bg1"/>
                </a:solidFill>
                <a:latin typeface="Montserrat Light" pitchFamily="2" charset="-52"/>
              </a:rPr>
              <a:t>,</a:t>
            </a:r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 но эффективность аэростатов со шрапнельными снарядами была минимальна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42AF53C-045F-E9D5-079C-53480C2198A7}"/>
              </a:ext>
            </a:extLst>
          </p:cNvPr>
          <p:cNvSpPr/>
          <p:nvPr/>
        </p:nvSpPr>
        <p:spPr>
          <a:xfrm>
            <a:off x="787909" y="3467736"/>
            <a:ext cx="52323" cy="1414968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2B7C6B1-EEF4-D379-963B-2F90242C1C0C}"/>
              </a:ext>
            </a:extLst>
          </p:cNvPr>
          <p:cNvSpPr/>
          <p:nvPr/>
        </p:nvSpPr>
        <p:spPr>
          <a:xfrm>
            <a:off x="785114" y="5347724"/>
            <a:ext cx="45719" cy="1053074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EB29130-4562-7FCE-48ED-725C5EF49E19}"/>
              </a:ext>
            </a:extLst>
          </p:cNvPr>
          <p:cNvSpPr/>
          <p:nvPr/>
        </p:nvSpPr>
        <p:spPr>
          <a:xfrm>
            <a:off x="785114" y="2073457"/>
            <a:ext cx="45719" cy="1053074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EDDE59-A93F-2A24-499D-BA24D11B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2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1CC2983A-B7B2-EE2C-7771-A1A55B1236F0}"/>
              </a:ext>
            </a:extLst>
          </p:cNvPr>
          <p:cNvSpPr/>
          <p:nvPr/>
        </p:nvSpPr>
        <p:spPr>
          <a:xfrm>
            <a:off x="407988" y="288758"/>
            <a:ext cx="13094652" cy="6384758"/>
          </a:xfrm>
          <a:custGeom>
            <a:avLst/>
            <a:gdLst>
              <a:gd name="connsiteX0" fmla="*/ 1031896 w 11784012"/>
              <a:gd name="connsiteY0" fmla="*/ 0 h 6191250"/>
              <a:gd name="connsiteX1" fmla="*/ 11598254 w 11784012"/>
              <a:gd name="connsiteY1" fmla="*/ 0 h 6191250"/>
              <a:gd name="connsiteX2" fmla="*/ 11703759 w 11784012"/>
              <a:gd name="connsiteY2" fmla="*/ 5328 h 6191250"/>
              <a:gd name="connsiteX3" fmla="*/ 11784012 w 11784012"/>
              <a:gd name="connsiteY3" fmla="*/ 17576 h 6191250"/>
              <a:gd name="connsiteX4" fmla="*/ 11784012 w 11784012"/>
              <a:gd name="connsiteY4" fmla="*/ 6173675 h 6191250"/>
              <a:gd name="connsiteX5" fmla="*/ 11703759 w 11784012"/>
              <a:gd name="connsiteY5" fmla="*/ 6185923 h 6191250"/>
              <a:gd name="connsiteX6" fmla="*/ 11598254 w 11784012"/>
              <a:gd name="connsiteY6" fmla="*/ 6191250 h 6191250"/>
              <a:gd name="connsiteX7" fmla="*/ 1031896 w 11784012"/>
              <a:gd name="connsiteY7" fmla="*/ 6191250 h 6191250"/>
              <a:gd name="connsiteX8" fmla="*/ 0 w 11784012"/>
              <a:gd name="connsiteY8" fmla="*/ 5159354 h 6191250"/>
              <a:gd name="connsiteX9" fmla="*/ 0 w 11784012"/>
              <a:gd name="connsiteY9" fmla="*/ 1031896 h 6191250"/>
              <a:gd name="connsiteX10" fmla="*/ 1031896 w 11784012"/>
              <a:gd name="connsiteY10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84012" h="6191250">
                <a:moveTo>
                  <a:pt x="1031896" y="0"/>
                </a:moveTo>
                <a:lnTo>
                  <a:pt x="11598254" y="0"/>
                </a:lnTo>
                <a:cubicBezTo>
                  <a:pt x="11633873" y="0"/>
                  <a:pt x="11669070" y="1805"/>
                  <a:pt x="11703759" y="5328"/>
                </a:cubicBezTo>
                <a:lnTo>
                  <a:pt x="11784012" y="17576"/>
                </a:lnTo>
                <a:lnTo>
                  <a:pt x="11784012" y="6173675"/>
                </a:lnTo>
                <a:lnTo>
                  <a:pt x="11703759" y="6185923"/>
                </a:lnTo>
                <a:cubicBezTo>
                  <a:pt x="11669070" y="6189446"/>
                  <a:pt x="11633873" y="6191250"/>
                  <a:pt x="11598254" y="6191250"/>
                </a:cubicBezTo>
                <a:lnTo>
                  <a:pt x="1031896" y="6191250"/>
                </a:lnTo>
                <a:cubicBezTo>
                  <a:pt x="461996" y="6191250"/>
                  <a:pt x="0" y="5729254"/>
                  <a:pt x="0" y="5159354"/>
                </a:cubicBezTo>
                <a:lnTo>
                  <a:pt x="0" y="1031896"/>
                </a:lnTo>
                <a:cubicBezTo>
                  <a:pt x="0" y="461996"/>
                  <a:pt x="461996" y="0"/>
                  <a:pt x="1031896" y="0"/>
                </a:cubicBezTo>
                <a:close/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F1CD1-E593-44FA-4FE0-61FAC7B60799}"/>
              </a:ext>
            </a:extLst>
          </p:cNvPr>
          <p:cNvSpPr txBox="1"/>
          <p:nvPr/>
        </p:nvSpPr>
        <p:spPr>
          <a:xfrm>
            <a:off x="837704" y="808865"/>
            <a:ext cx="85387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 Bold" panose="00000800000000000000" pitchFamily="2" charset="-52"/>
              </a:rPr>
              <a:t>Области применения беспилотных летательных аппаратов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884F725-4BDF-FAEB-74DD-08193C901947}"/>
              </a:ext>
            </a:extLst>
          </p:cNvPr>
          <p:cNvSpPr/>
          <p:nvPr/>
        </p:nvSpPr>
        <p:spPr>
          <a:xfrm>
            <a:off x="1070671" y="2678804"/>
            <a:ext cx="607264" cy="607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Значок 1 контур">
            <a:extLst>
              <a:ext uri="{FF2B5EF4-FFF2-40B4-BE49-F238E27FC236}">
                <a16:creationId xmlns:a16="http://schemas.microsoft.com/office/drawing/2014/main" id="{83C0FFDB-A87D-34CA-87CD-BD1CE91D3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366" y="2689109"/>
            <a:ext cx="607264" cy="6072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9DB223-256B-CAA2-6CB9-A44EFC2FD436}"/>
              </a:ext>
            </a:extLst>
          </p:cNvPr>
          <p:cNvSpPr txBox="1"/>
          <p:nvPr/>
        </p:nvSpPr>
        <p:spPr>
          <a:xfrm>
            <a:off x="1753793" y="2782381"/>
            <a:ext cx="267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Аэрофотосъёмка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40DE7-83B0-FA89-44C3-67BD7DAD06EE}"/>
              </a:ext>
            </a:extLst>
          </p:cNvPr>
          <p:cNvSpPr txBox="1"/>
          <p:nvPr/>
        </p:nvSpPr>
        <p:spPr>
          <a:xfrm>
            <a:off x="1753794" y="4011814"/>
            <a:ext cx="267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Строительство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A67FF7-3BBE-0839-0D03-25F808E464BF}"/>
              </a:ext>
            </a:extLst>
          </p:cNvPr>
          <p:cNvSpPr txBox="1"/>
          <p:nvPr/>
        </p:nvSpPr>
        <p:spPr>
          <a:xfrm>
            <a:off x="1675234" y="5218377"/>
            <a:ext cx="385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Спасательные операции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6621E-0CFE-6D03-ACCD-286E9B00C6F1}"/>
              </a:ext>
            </a:extLst>
          </p:cNvPr>
          <p:cNvSpPr txBox="1"/>
          <p:nvPr/>
        </p:nvSpPr>
        <p:spPr>
          <a:xfrm>
            <a:off x="8054651" y="4011814"/>
            <a:ext cx="26786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Сельское хозяйство</a:t>
            </a:r>
          </a:p>
          <a:p>
            <a:endParaRPr lang="ru-RU" sz="1600" dirty="0">
              <a:solidFill>
                <a:schemeClr val="bg1"/>
              </a:solidFill>
              <a:latin typeface="Montserrat Medium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222F3-ACDA-C5E9-208D-42A008BF8333}"/>
              </a:ext>
            </a:extLst>
          </p:cNvPr>
          <p:cNvSpPr txBox="1"/>
          <p:nvPr/>
        </p:nvSpPr>
        <p:spPr>
          <a:xfrm>
            <a:off x="8054651" y="2782381"/>
            <a:ext cx="267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Военное дело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43F71-336D-690E-EB23-E730C73B4D32}"/>
              </a:ext>
            </a:extLst>
          </p:cNvPr>
          <p:cNvSpPr txBox="1"/>
          <p:nvPr/>
        </p:nvSpPr>
        <p:spPr>
          <a:xfrm>
            <a:off x="8082089" y="5247534"/>
            <a:ext cx="373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Обеспечение правопорядка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B47D0A6-0432-1C28-300B-CFF4B5D8CAE4}"/>
              </a:ext>
            </a:extLst>
          </p:cNvPr>
          <p:cNvSpPr/>
          <p:nvPr/>
        </p:nvSpPr>
        <p:spPr>
          <a:xfrm>
            <a:off x="1064503" y="3892848"/>
            <a:ext cx="607264" cy="607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655377E4-09C5-A6DF-810D-5874A9E35CF9}"/>
              </a:ext>
            </a:extLst>
          </p:cNvPr>
          <p:cNvSpPr/>
          <p:nvPr/>
        </p:nvSpPr>
        <p:spPr>
          <a:xfrm>
            <a:off x="1064503" y="5106892"/>
            <a:ext cx="607264" cy="607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 descr="Значок контур">
            <a:extLst>
              <a:ext uri="{FF2B5EF4-FFF2-40B4-BE49-F238E27FC236}">
                <a16:creationId xmlns:a16="http://schemas.microsoft.com/office/drawing/2014/main" id="{18CD1C4E-C5CC-BB81-C4F6-EB2D273D6E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502" y="3892848"/>
            <a:ext cx="607265" cy="607265"/>
          </a:xfrm>
          <a:prstGeom prst="rect">
            <a:avLst/>
          </a:prstGeom>
        </p:spPr>
      </p:pic>
      <p:pic>
        <p:nvPicPr>
          <p:cNvPr id="36" name="Рисунок 35" descr="Значок 3 контур">
            <a:extLst>
              <a:ext uri="{FF2B5EF4-FFF2-40B4-BE49-F238E27FC236}">
                <a16:creationId xmlns:a16="http://schemas.microsoft.com/office/drawing/2014/main" id="{BC55A9B9-EFFE-F27B-715C-6C0732D591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502" y="5096587"/>
            <a:ext cx="607264" cy="607264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ADFC59C9-5CDA-E647-CDEE-E3B8D5456D1D}"/>
              </a:ext>
            </a:extLst>
          </p:cNvPr>
          <p:cNvSpPr/>
          <p:nvPr/>
        </p:nvSpPr>
        <p:spPr>
          <a:xfrm>
            <a:off x="7401328" y="3892848"/>
            <a:ext cx="607264" cy="607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8400D19-2F54-324C-EF19-6BBE9476AA60}"/>
              </a:ext>
            </a:extLst>
          </p:cNvPr>
          <p:cNvSpPr/>
          <p:nvPr/>
        </p:nvSpPr>
        <p:spPr>
          <a:xfrm>
            <a:off x="7401328" y="2672624"/>
            <a:ext cx="607264" cy="607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78B5457-49C1-BBB1-17C9-69A88CB704B9}"/>
              </a:ext>
            </a:extLst>
          </p:cNvPr>
          <p:cNvSpPr/>
          <p:nvPr/>
        </p:nvSpPr>
        <p:spPr>
          <a:xfrm>
            <a:off x="7401328" y="5106892"/>
            <a:ext cx="607264" cy="60726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Значок 4 контур">
            <a:extLst>
              <a:ext uri="{FF2B5EF4-FFF2-40B4-BE49-F238E27FC236}">
                <a16:creationId xmlns:a16="http://schemas.microsoft.com/office/drawing/2014/main" id="{0C01E761-0459-90AF-2E24-87DD894644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1633" y="2672624"/>
            <a:ext cx="586654" cy="586654"/>
          </a:xfrm>
          <a:prstGeom prst="rect">
            <a:avLst/>
          </a:prstGeom>
        </p:spPr>
      </p:pic>
      <p:pic>
        <p:nvPicPr>
          <p:cNvPr id="8" name="Рисунок 7" descr="Значок 5 контур">
            <a:extLst>
              <a:ext uri="{FF2B5EF4-FFF2-40B4-BE49-F238E27FC236}">
                <a16:creationId xmlns:a16="http://schemas.microsoft.com/office/drawing/2014/main" id="{239EB026-6539-8F5C-CC1D-0E2BB879284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1633" y="3892848"/>
            <a:ext cx="586654" cy="586654"/>
          </a:xfrm>
          <a:prstGeom prst="rect">
            <a:avLst/>
          </a:prstGeom>
        </p:spPr>
      </p:pic>
      <p:pic>
        <p:nvPicPr>
          <p:cNvPr id="9" name="Рисунок 8" descr="Значок 6 контур">
            <a:extLst>
              <a:ext uri="{FF2B5EF4-FFF2-40B4-BE49-F238E27FC236}">
                <a16:creationId xmlns:a16="http://schemas.microsoft.com/office/drawing/2014/main" id="{FFBDC963-5972-0E9F-A681-B8DA0E6398B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1633" y="5117197"/>
            <a:ext cx="586654" cy="5866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833293-4818-3D4C-106E-B44A327628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1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022679B-AAAA-F751-7A66-8D672F9615CC}"/>
              </a:ext>
            </a:extLst>
          </p:cNvPr>
          <p:cNvSpPr txBox="1"/>
          <p:nvPr/>
        </p:nvSpPr>
        <p:spPr>
          <a:xfrm>
            <a:off x="-9010773" y="457669"/>
            <a:ext cx="22523710" cy="1107996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tx1">
                    <a:alpha val="8000"/>
                  </a:schemeClr>
                </a:solidFill>
                <a:latin typeface="Montserrat Bold" panose="00000800000000000000" pitchFamily="2" charset="-52"/>
              </a:rPr>
              <a:t>ТИПЫ </a:t>
            </a:r>
            <a:r>
              <a:rPr lang="ru-RU" sz="6600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БПЛА ТИПЫ БПЛА ТИПЫ БПЛА ТИПЫ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A2D258-06F0-09EF-DDCF-95EBAB517002}"/>
              </a:ext>
            </a:extLst>
          </p:cNvPr>
          <p:cNvSpPr txBox="1"/>
          <p:nvPr/>
        </p:nvSpPr>
        <p:spPr>
          <a:xfrm>
            <a:off x="-5543606" y="-465600"/>
            <a:ext cx="22523710" cy="1107996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tx1">
                    <a:alpha val="8000"/>
                  </a:schemeClr>
                </a:solidFill>
                <a:latin typeface="Montserrat Bold" panose="00000800000000000000" pitchFamily="2" charset="-52"/>
              </a:rPr>
              <a:t>ТИПЫ </a:t>
            </a:r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БПЛА ТИПЫ БПЛА ТИПЫ БПЛА ТИПЫ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6797127-A8F4-5021-6274-C4FA45614282}"/>
              </a:ext>
            </a:extLst>
          </p:cNvPr>
          <p:cNvSpPr txBox="1"/>
          <p:nvPr/>
        </p:nvSpPr>
        <p:spPr>
          <a:xfrm>
            <a:off x="-2183057" y="1437826"/>
            <a:ext cx="22523710" cy="1107996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ТИПЫ</a:t>
            </a:r>
            <a:r>
              <a:rPr lang="ru-RU" sz="6600" b="1" dirty="0">
                <a:solidFill>
                  <a:schemeClr val="tx1">
                    <a:alpha val="8000"/>
                  </a:scheme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БПЛА ТИПЫ БПЛА ТИПЫ БПЛА ТИПЫ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AE7BD2-CB97-86CB-0A37-4DB7B873336A}"/>
              </a:ext>
            </a:extLst>
          </p:cNvPr>
          <p:cNvSpPr txBox="1"/>
          <p:nvPr/>
        </p:nvSpPr>
        <p:spPr>
          <a:xfrm>
            <a:off x="-3283437" y="2392502"/>
            <a:ext cx="22523710" cy="1107996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tx1">
                    <a:alpha val="8000"/>
                  </a:schemeClr>
                </a:solidFill>
                <a:latin typeface="Montserrat Bold" panose="00000800000000000000" pitchFamily="2" charset="-52"/>
              </a:rPr>
              <a:t>ТИПЫ </a:t>
            </a:r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БПЛА ТИПЫ БПЛА ТИПЫ БПЛА ТИПЫ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8A4D60-2CE2-F5CF-CB5C-20ED8E4F5321}"/>
              </a:ext>
            </a:extLst>
          </p:cNvPr>
          <p:cNvSpPr txBox="1"/>
          <p:nvPr/>
        </p:nvSpPr>
        <p:spPr>
          <a:xfrm>
            <a:off x="-1115970" y="3284357"/>
            <a:ext cx="22523710" cy="1107996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ТИПЫ</a:t>
            </a:r>
            <a:r>
              <a:rPr lang="ru-RU" sz="6600" b="1" dirty="0">
                <a:solidFill>
                  <a:schemeClr val="tx1">
                    <a:alpha val="8000"/>
                  </a:scheme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БПЛА ТИПЫ БПЛА ТИПЫ БПЛА ТИПЫ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8A113E-CD7A-6C1E-4150-3C54CFCB857F}"/>
              </a:ext>
            </a:extLst>
          </p:cNvPr>
          <p:cNvSpPr txBox="1"/>
          <p:nvPr/>
        </p:nvSpPr>
        <p:spPr>
          <a:xfrm>
            <a:off x="-4483828" y="4243203"/>
            <a:ext cx="22523710" cy="1107996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ТИПЫ</a:t>
            </a:r>
            <a:r>
              <a:rPr lang="ru-RU" sz="6600" b="1" dirty="0">
                <a:solidFill>
                  <a:schemeClr val="tx1">
                    <a:alpha val="8000"/>
                  </a:scheme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БПЛА ТИПЫ БПЛА ТИПЫ БПЛА ТИПЫ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5CAC90-4BB4-6360-EC2A-1D0FAFF4B2A4}"/>
              </a:ext>
            </a:extLst>
          </p:cNvPr>
          <p:cNvSpPr txBox="1"/>
          <p:nvPr/>
        </p:nvSpPr>
        <p:spPr>
          <a:xfrm>
            <a:off x="-9120405" y="5321165"/>
            <a:ext cx="24184758" cy="2123658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ТИПЫ</a:t>
            </a:r>
            <a:r>
              <a:rPr lang="ru-RU" sz="6600" b="1" dirty="0">
                <a:solidFill>
                  <a:schemeClr val="tx1">
                    <a:alpha val="8000"/>
                  </a:scheme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БПЛА ТИПЫ БПЛА ТИПЫ БПЛА ТИПЫ БПЛА ТИПЫ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C1B621-9FE8-F831-3225-272859208C50}"/>
              </a:ext>
            </a:extLst>
          </p:cNvPr>
          <p:cNvSpPr txBox="1"/>
          <p:nvPr/>
        </p:nvSpPr>
        <p:spPr>
          <a:xfrm>
            <a:off x="-1130902" y="6415153"/>
            <a:ext cx="22523710" cy="1107996"/>
          </a:xfrm>
          <a:prstGeom prst="rect">
            <a:avLst/>
          </a:prstGeom>
          <a:noFill/>
          <a:effectLst>
            <a:reflection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ТИПЫ</a:t>
            </a:r>
            <a:r>
              <a:rPr lang="ru-RU" sz="6600" b="1" dirty="0">
                <a:solidFill>
                  <a:schemeClr val="tx1">
                    <a:alpha val="8000"/>
                  </a:schemeClr>
                </a:solidFill>
                <a:latin typeface="Montserrat Bold" panose="00000800000000000000" pitchFamily="2" charset="-52"/>
              </a:rPr>
              <a:t> </a:t>
            </a:r>
            <a:r>
              <a:rPr lang="ru-RU" sz="6600" b="1" dirty="0">
                <a:solidFill>
                  <a:schemeClr val="tx1">
                    <a:alpha val="3000"/>
                  </a:schemeClr>
                </a:solidFill>
                <a:latin typeface="Montserrat Bold" panose="00000800000000000000" pitchFamily="2" charset="-52"/>
              </a:rPr>
              <a:t>БПЛА ТИПЫ БПЛА ТИПЫ БПЛА ТИПЫ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1589A-A19E-EF72-7667-C6E9E5277888}"/>
              </a:ext>
            </a:extLst>
          </p:cNvPr>
          <p:cNvSpPr txBox="1"/>
          <p:nvPr/>
        </p:nvSpPr>
        <p:spPr>
          <a:xfrm>
            <a:off x="1466027" y="310778"/>
            <a:ext cx="8538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Montserrat Bold" panose="00000800000000000000" pitchFamily="2" charset="-52"/>
              </a:rPr>
              <a:t>Типы </a:t>
            </a:r>
            <a:r>
              <a:rPr lang="ru-RU" sz="4400" dirty="0">
                <a:latin typeface="Montserrat Bold" panose="00000800000000000000" pitchFamily="2" charset="-52"/>
              </a:rPr>
              <a:t>БПЛА</a:t>
            </a:r>
            <a:endParaRPr lang="ru-RU" sz="3200" dirty="0">
              <a:latin typeface="Montserrat Bold" panose="00000800000000000000" pitchFamily="2" charset="-52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A98194B-8989-3F32-C8E0-6F0A54E32D96}"/>
              </a:ext>
            </a:extLst>
          </p:cNvPr>
          <p:cNvSpPr/>
          <p:nvPr/>
        </p:nvSpPr>
        <p:spPr>
          <a:xfrm>
            <a:off x="7553830" y="862216"/>
            <a:ext cx="3748814" cy="165804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0777098B-8975-6C20-1121-82C2E95BEC6C}"/>
              </a:ext>
            </a:extLst>
          </p:cNvPr>
          <p:cNvSpPr/>
          <p:nvPr/>
        </p:nvSpPr>
        <p:spPr>
          <a:xfrm>
            <a:off x="7072463" y="2721043"/>
            <a:ext cx="4711548" cy="18488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5CE414-945C-41F8-0879-7E00EC37A2E3}"/>
              </a:ext>
            </a:extLst>
          </p:cNvPr>
          <p:cNvSpPr txBox="1"/>
          <p:nvPr/>
        </p:nvSpPr>
        <p:spPr>
          <a:xfrm>
            <a:off x="8198035" y="902479"/>
            <a:ext cx="325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Montserrat Light" pitchFamily="2" charset="-52"/>
              </a:rPr>
              <a:t>Мультироторный</a:t>
            </a:r>
            <a:endParaRPr lang="ru-RU" sz="2400" dirty="0">
              <a:latin typeface="Montserrat Light" pitchFamily="2" charset="-52"/>
            </a:endParaRPr>
          </a:p>
        </p:txBody>
      </p:sp>
      <p:pic>
        <p:nvPicPr>
          <p:cNvPr id="41" name="Рисунок 40" descr="Изображение выглядит как воздух, прыгает, ночь&#10;&#10;Автоматически созданное описание">
            <a:extLst>
              <a:ext uri="{FF2B5EF4-FFF2-40B4-BE49-F238E27FC236}">
                <a16:creationId xmlns:a16="http://schemas.microsoft.com/office/drawing/2014/main" id="{C0DB0D3B-5612-BBE7-527F-1248ED05E1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" r="7630" b="-4"/>
          <a:stretch/>
        </p:blipFill>
        <p:spPr>
          <a:xfrm>
            <a:off x="7553830" y="691738"/>
            <a:ext cx="4003901" cy="2439216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25" name="Рисунок 24" descr="Изображение выглядит как воздушное судно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D2AF99F8-E416-E8D9-ADC4-A22BEAD4B5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2" r="10673" b="-1"/>
          <a:stretch/>
        </p:blipFill>
        <p:spPr>
          <a:xfrm>
            <a:off x="8355653" y="2932187"/>
            <a:ext cx="2400254" cy="188727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BB5F3CE-9844-CAF2-9EFC-A76D131CF071}"/>
              </a:ext>
            </a:extLst>
          </p:cNvPr>
          <p:cNvSpPr txBox="1"/>
          <p:nvPr/>
        </p:nvSpPr>
        <p:spPr>
          <a:xfrm>
            <a:off x="8233878" y="2791352"/>
            <a:ext cx="294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 Light" pitchFamily="2" charset="-52"/>
              </a:rPr>
              <a:t>Аэростатический</a:t>
            </a: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09C1FCDB-56F0-E0C0-BB43-DFCBD7A56803}"/>
              </a:ext>
            </a:extLst>
          </p:cNvPr>
          <p:cNvSpPr/>
          <p:nvPr/>
        </p:nvSpPr>
        <p:spPr>
          <a:xfrm>
            <a:off x="7634797" y="4761983"/>
            <a:ext cx="3748814" cy="165804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EB9F57-A076-F24B-3B1B-3541204BC89D}"/>
              </a:ext>
            </a:extLst>
          </p:cNvPr>
          <p:cNvSpPr txBox="1"/>
          <p:nvPr/>
        </p:nvSpPr>
        <p:spPr>
          <a:xfrm>
            <a:off x="8673546" y="4795794"/>
            <a:ext cx="2944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 Light" pitchFamily="2" charset="-52"/>
              </a:rPr>
              <a:t>Гибридный</a:t>
            </a:r>
          </a:p>
        </p:txBody>
      </p:sp>
      <p:pic>
        <p:nvPicPr>
          <p:cNvPr id="48" name="Рисунок 47" descr="Изображение выглядит как транспорт, воздушное судно, темный,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16FF4640-94E6-C9C3-45C0-3E846ADA9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924" y="4987730"/>
            <a:ext cx="2726586" cy="1522344"/>
          </a:xfrm>
          <a:prstGeom prst="rect">
            <a:avLst/>
          </a:prstGeom>
        </p:spPr>
      </p:pic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DC810731-288E-B99B-081E-6C2D7E4A6701}"/>
              </a:ext>
            </a:extLst>
          </p:cNvPr>
          <p:cNvSpPr/>
          <p:nvPr/>
        </p:nvSpPr>
        <p:spPr>
          <a:xfrm>
            <a:off x="1143893" y="1672527"/>
            <a:ext cx="4574356" cy="457435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17E1CF-FF7F-4421-62A2-7C989CEFB6E1}"/>
              </a:ext>
            </a:extLst>
          </p:cNvPr>
          <p:cNvSpPr txBox="1"/>
          <p:nvPr/>
        </p:nvSpPr>
        <p:spPr>
          <a:xfrm>
            <a:off x="2251082" y="1923417"/>
            <a:ext cx="294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Montserrat Light" pitchFamily="2" charset="-52"/>
              </a:rPr>
              <a:t>Самолётный</a:t>
            </a:r>
          </a:p>
        </p:txBody>
      </p:sp>
      <p:pic>
        <p:nvPicPr>
          <p:cNvPr id="18" name="Рисунок 17" descr="Изображение выглядит как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3B61F5D9-B1B9-22F0-F6A2-4B87CBE85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547" y="964801"/>
            <a:ext cx="12219342" cy="687002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ранспорт, спутник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C07EEE5A-A225-1D17-3C94-1A99FBD22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628" y="771012"/>
            <a:ext cx="7765203" cy="370667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EEFFE8-A6D2-9558-6432-7E01DAAC712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r="12966" b="9"/>
          <a:stretch/>
        </p:blipFill>
        <p:spPr>
          <a:xfrm>
            <a:off x="3587890" y="4688274"/>
            <a:ext cx="2690607" cy="2023015"/>
          </a:xfrm>
          <a:prstGeom prst="rect">
            <a:avLst/>
          </a:prstGeom>
        </p:spPr>
      </p:pic>
      <p:sp>
        <p:nvSpPr>
          <p:cNvPr id="55" name="Овал 54">
            <a:extLst>
              <a:ext uri="{FF2B5EF4-FFF2-40B4-BE49-F238E27FC236}">
                <a16:creationId xmlns:a16="http://schemas.microsoft.com/office/drawing/2014/main" id="{5DD3A8E2-B87B-F283-7B7E-2F2833FAFBA4}"/>
              </a:ext>
            </a:extLst>
          </p:cNvPr>
          <p:cNvSpPr/>
          <p:nvPr/>
        </p:nvSpPr>
        <p:spPr>
          <a:xfrm>
            <a:off x="4666715" y="439651"/>
            <a:ext cx="532958" cy="53295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B1682171-6764-F336-0368-66B42A65D163}"/>
              </a:ext>
            </a:extLst>
          </p:cNvPr>
          <p:cNvSpPr/>
          <p:nvPr/>
        </p:nvSpPr>
        <p:spPr>
          <a:xfrm>
            <a:off x="1038276" y="548080"/>
            <a:ext cx="427751" cy="4277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62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4AE5A673-C094-F227-B343-EB1E5851F9D1}"/>
              </a:ext>
            </a:extLst>
          </p:cNvPr>
          <p:cNvSpPr/>
          <p:nvPr/>
        </p:nvSpPr>
        <p:spPr>
          <a:xfrm>
            <a:off x="855422" y="801682"/>
            <a:ext cx="8357937" cy="755314"/>
          </a:xfrm>
          <a:prstGeom prst="roundRect">
            <a:avLst>
              <a:gd name="adj" fmla="val 50000"/>
            </a:avLst>
          </a:prstGeom>
          <a:solidFill>
            <a:srgbClr val="141414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C2A7F-4A80-7CB5-DA1B-133E2DDD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05" y="566375"/>
            <a:ext cx="10968790" cy="1325563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 Bold" panose="00000800000000000000" pitchFamily="2" charset="-52"/>
              </a:rPr>
              <a:t>Преимущества и недостатки БПЛА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2AB09-7A82-E7DF-9FED-E4CB7084282F}"/>
              </a:ext>
            </a:extLst>
          </p:cNvPr>
          <p:cNvSpPr txBox="1"/>
          <p:nvPr/>
        </p:nvSpPr>
        <p:spPr>
          <a:xfrm>
            <a:off x="407988" y="2027392"/>
            <a:ext cx="667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Малая стоимость изготовления и эксплуатации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5D244-57E7-12A1-3B81-44961D0C099B}"/>
              </a:ext>
            </a:extLst>
          </p:cNvPr>
          <p:cNvSpPr txBox="1"/>
          <p:nvPr/>
        </p:nvSpPr>
        <p:spPr>
          <a:xfrm>
            <a:off x="426845" y="4077394"/>
            <a:ext cx="288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Простота управления </a:t>
            </a:r>
          </a:p>
          <a:p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20C78-B268-E673-2B89-ED5F27930F5D}"/>
              </a:ext>
            </a:extLst>
          </p:cNvPr>
          <p:cNvSpPr txBox="1"/>
          <p:nvPr/>
        </p:nvSpPr>
        <p:spPr>
          <a:xfrm>
            <a:off x="436769" y="3402492"/>
            <a:ext cx="385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Мультизадачность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72799-6D46-6D67-4242-1A25ED8EE1ED}"/>
              </a:ext>
            </a:extLst>
          </p:cNvPr>
          <p:cNvSpPr txBox="1"/>
          <p:nvPr/>
        </p:nvSpPr>
        <p:spPr>
          <a:xfrm>
            <a:off x="451672" y="4816347"/>
            <a:ext cx="385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Быстрота развёртывания</a:t>
            </a:r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F3B10A-AD02-5283-66AD-397EBB67E8DC}"/>
              </a:ext>
            </a:extLst>
          </p:cNvPr>
          <p:cNvSpPr txBox="1"/>
          <p:nvPr/>
        </p:nvSpPr>
        <p:spPr>
          <a:xfrm>
            <a:off x="407988" y="2664537"/>
            <a:ext cx="5928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0" i="0" dirty="0">
                <a:solidFill>
                  <a:schemeClr val="bg1"/>
                </a:solidFill>
                <a:effectLst/>
                <a:latin typeface="Montserrat Light" pitchFamily="2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Минимизация рисков здоровья для человека</a:t>
            </a:r>
            <a:endParaRPr lang="ru-RU" sz="1800" b="1" dirty="0">
              <a:solidFill>
                <a:schemeClr val="bg1"/>
              </a:solidFill>
              <a:effectLst/>
              <a:latin typeface="Montserrat Light" pitchFamily="2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57110268-3F03-96A3-0922-32B5DA7A1E54}"/>
              </a:ext>
            </a:extLst>
          </p:cNvPr>
          <p:cNvSpPr/>
          <p:nvPr/>
        </p:nvSpPr>
        <p:spPr>
          <a:xfrm>
            <a:off x="131794" y="2054921"/>
            <a:ext cx="304975" cy="304974"/>
          </a:xfrm>
          <a:custGeom>
            <a:avLst/>
            <a:gdLst>
              <a:gd name="connsiteX0" fmla="*/ 231400 w 493281"/>
              <a:gd name="connsiteY0" fmla="*/ 0 h 493280"/>
              <a:gd name="connsiteX1" fmla="*/ 261879 w 493281"/>
              <a:gd name="connsiteY1" fmla="*/ 0 h 493280"/>
              <a:gd name="connsiteX2" fmla="*/ 269499 w 493281"/>
              <a:gd name="connsiteY2" fmla="*/ 7620 h 493280"/>
              <a:gd name="connsiteX3" fmla="*/ 269499 w 493281"/>
              <a:gd name="connsiteY3" fmla="*/ 227990 h 493280"/>
              <a:gd name="connsiteX4" fmla="*/ 485661 w 493281"/>
              <a:gd name="connsiteY4" fmla="*/ 227990 h 493280"/>
              <a:gd name="connsiteX5" fmla="*/ 493281 w 493281"/>
              <a:gd name="connsiteY5" fmla="*/ 235610 h 493280"/>
              <a:gd name="connsiteX6" fmla="*/ 493281 w 493281"/>
              <a:gd name="connsiteY6" fmla="*/ 266089 h 493280"/>
              <a:gd name="connsiteX7" fmla="*/ 485661 w 493281"/>
              <a:gd name="connsiteY7" fmla="*/ 273709 h 493280"/>
              <a:gd name="connsiteX8" fmla="*/ 269499 w 493281"/>
              <a:gd name="connsiteY8" fmla="*/ 273709 h 493280"/>
              <a:gd name="connsiteX9" fmla="*/ 269499 w 493281"/>
              <a:gd name="connsiteY9" fmla="*/ 485660 h 493280"/>
              <a:gd name="connsiteX10" fmla="*/ 261879 w 493281"/>
              <a:gd name="connsiteY10" fmla="*/ 493280 h 493280"/>
              <a:gd name="connsiteX11" fmla="*/ 231400 w 493281"/>
              <a:gd name="connsiteY11" fmla="*/ 493280 h 493280"/>
              <a:gd name="connsiteX12" fmla="*/ 223780 w 493281"/>
              <a:gd name="connsiteY12" fmla="*/ 485660 h 493280"/>
              <a:gd name="connsiteX13" fmla="*/ 223780 w 493281"/>
              <a:gd name="connsiteY13" fmla="*/ 273709 h 493280"/>
              <a:gd name="connsiteX14" fmla="*/ 7620 w 493281"/>
              <a:gd name="connsiteY14" fmla="*/ 273709 h 493280"/>
              <a:gd name="connsiteX15" fmla="*/ 0 w 493281"/>
              <a:gd name="connsiteY15" fmla="*/ 266089 h 493280"/>
              <a:gd name="connsiteX16" fmla="*/ 0 w 493281"/>
              <a:gd name="connsiteY16" fmla="*/ 235610 h 493280"/>
              <a:gd name="connsiteX17" fmla="*/ 7620 w 493281"/>
              <a:gd name="connsiteY17" fmla="*/ 227990 h 493280"/>
              <a:gd name="connsiteX18" fmla="*/ 223780 w 493281"/>
              <a:gd name="connsiteY18" fmla="*/ 227990 h 493280"/>
              <a:gd name="connsiteX19" fmla="*/ 223780 w 493281"/>
              <a:gd name="connsiteY19" fmla="*/ 7620 h 493280"/>
              <a:gd name="connsiteX20" fmla="*/ 231400 w 493281"/>
              <a:gd name="connsiteY20" fmla="*/ 0 h 49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281" h="493280">
                <a:moveTo>
                  <a:pt x="231400" y="0"/>
                </a:moveTo>
                <a:lnTo>
                  <a:pt x="261879" y="0"/>
                </a:lnTo>
                <a:cubicBezTo>
                  <a:pt x="266087" y="0"/>
                  <a:pt x="269499" y="3412"/>
                  <a:pt x="269499" y="7620"/>
                </a:cubicBezTo>
                <a:lnTo>
                  <a:pt x="269499" y="227990"/>
                </a:lnTo>
                <a:lnTo>
                  <a:pt x="485661" y="227990"/>
                </a:lnTo>
                <a:cubicBezTo>
                  <a:pt x="489869" y="227990"/>
                  <a:pt x="493281" y="231402"/>
                  <a:pt x="493281" y="235610"/>
                </a:cubicBezTo>
                <a:lnTo>
                  <a:pt x="493281" y="266089"/>
                </a:lnTo>
                <a:cubicBezTo>
                  <a:pt x="493281" y="270297"/>
                  <a:pt x="489869" y="273709"/>
                  <a:pt x="485661" y="273709"/>
                </a:cubicBezTo>
                <a:lnTo>
                  <a:pt x="269499" y="273709"/>
                </a:lnTo>
                <a:lnTo>
                  <a:pt x="269499" y="485660"/>
                </a:lnTo>
                <a:cubicBezTo>
                  <a:pt x="269499" y="489868"/>
                  <a:pt x="266087" y="493280"/>
                  <a:pt x="261879" y="493280"/>
                </a:cubicBezTo>
                <a:lnTo>
                  <a:pt x="231400" y="493280"/>
                </a:lnTo>
                <a:cubicBezTo>
                  <a:pt x="227192" y="493280"/>
                  <a:pt x="223780" y="489868"/>
                  <a:pt x="223780" y="485660"/>
                </a:cubicBezTo>
                <a:lnTo>
                  <a:pt x="223780" y="273709"/>
                </a:lnTo>
                <a:lnTo>
                  <a:pt x="7620" y="273709"/>
                </a:lnTo>
                <a:cubicBezTo>
                  <a:pt x="3412" y="273709"/>
                  <a:pt x="0" y="270297"/>
                  <a:pt x="0" y="266089"/>
                </a:cubicBezTo>
                <a:lnTo>
                  <a:pt x="0" y="235610"/>
                </a:lnTo>
                <a:cubicBezTo>
                  <a:pt x="0" y="231402"/>
                  <a:pt x="3412" y="227990"/>
                  <a:pt x="7620" y="227990"/>
                </a:cubicBezTo>
                <a:lnTo>
                  <a:pt x="223780" y="227990"/>
                </a:lnTo>
                <a:lnTo>
                  <a:pt x="223780" y="7620"/>
                </a:lnTo>
                <a:cubicBezTo>
                  <a:pt x="223780" y="3412"/>
                  <a:pt x="227192" y="0"/>
                  <a:pt x="231400" y="0"/>
                </a:cubicBezTo>
                <a:close/>
              </a:path>
            </a:pathLst>
          </a:cu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D87228-2453-783F-ADEC-156435F581FC}"/>
              </a:ext>
            </a:extLst>
          </p:cNvPr>
          <p:cNvSpPr txBox="1"/>
          <p:nvPr/>
        </p:nvSpPr>
        <p:spPr>
          <a:xfrm>
            <a:off x="407988" y="5565399"/>
            <a:ext cx="385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Точность</a:t>
            </a:r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ACE01418-0B4C-BE0E-078B-C68362765183}"/>
              </a:ext>
            </a:extLst>
          </p:cNvPr>
          <p:cNvSpPr/>
          <p:nvPr/>
        </p:nvSpPr>
        <p:spPr>
          <a:xfrm>
            <a:off x="131794" y="2693107"/>
            <a:ext cx="304975" cy="304974"/>
          </a:xfrm>
          <a:custGeom>
            <a:avLst/>
            <a:gdLst>
              <a:gd name="connsiteX0" fmla="*/ 231400 w 493281"/>
              <a:gd name="connsiteY0" fmla="*/ 0 h 493280"/>
              <a:gd name="connsiteX1" fmla="*/ 261879 w 493281"/>
              <a:gd name="connsiteY1" fmla="*/ 0 h 493280"/>
              <a:gd name="connsiteX2" fmla="*/ 269499 w 493281"/>
              <a:gd name="connsiteY2" fmla="*/ 7620 h 493280"/>
              <a:gd name="connsiteX3" fmla="*/ 269499 w 493281"/>
              <a:gd name="connsiteY3" fmla="*/ 227990 h 493280"/>
              <a:gd name="connsiteX4" fmla="*/ 485661 w 493281"/>
              <a:gd name="connsiteY4" fmla="*/ 227990 h 493280"/>
              <a:gd name="connsiteX5" fmla="*/ 493281 w 493281"/>
              <a:gd name="connsiteY5" fmla="*/ 235610 h 493280"/>
              <a:gd name="connsiteX6" fmla="*/ 493281 w 493281"/>
              <a:gd name="connsiteY6" fmla="*/ 266089 h 493280"/>
              <a:gd name="connsiteX7" fmla="*/ 485661 w 493281"/>
              <a:gd name="connsiteY7" fmla="*/ 273709 h 493280"/>
              <a:gd name="connsiteX8" fmla="*/ 269499 w 493281"/>
              <a:gd name="connsiteY8" fmla="*/ 273709 h 493280"/>
              <a:gd name="connsiteX9" fmla="*/ 269499 w 493281"/>
              <a:gd name="connsiteY9" fmla="*/ 485660 h 493280"/>
              <a:gd name="connsiteX10" fmla="*/ 261879 w 493281"/>
              <a:gd name="connsiteY10" fmla="*/ 493280 h 493280"/>
              <a:gd name="connsiteX11" fmla="*/ 231400 w 493281"/>
              <a:gd name="connsiteY11" fmla="*/ 493280 h 493280"/>
              <a:gd name="connsiteX12" fmla="*/ 223780 w 493281"/>
              <a:gd name="connsiteY12" fmla="*/ 485660 h 493280"/>
              <a:gd name="connsiteX13" fmla="*/ 223780 w 493281"/>
              <a:gd name="connsiteY13" fmla="*/ 273709 h 493280"/>
              <a:gd name="connsiteX14" fmla="*/ 7620 w 493281"/>
              <a:gd name="connsiteY14" fmla="*/ 273709 h 493280"/>
              <a:gd name="connsiteX15" fmla="*/ 0 w 493281"/>
              <a:gd name="connsiteY15" fmla="*/ 266089 h 493280"/>
              <a:gd name="connsiteX16" fmla="*/ 0 w 493281"/>
              <a:gd name="connsiteY16" fmla="*/ 235610 h 493280"/>
              <a:gd name="connsiteX17" fmla="*/ 7620 w 493281"/>
              <a:gd name="connsiteY17" fmla="*/ 227990 h 493280"/>
              <a:gd name="connsiteX18" fmla="*/ 223780 w 493281"/>
              <a:gd name="connsiteY18" fmla="*/ 227990 h 493280"/>
              <a:gd name="connsiteX19" fmla="*/ 223780 w 493281"/>
              <a:gd name="connsiteY19" fmla="*/ 7620 h 493280"/>
              <a:gd name="connsiteX20" fmla="*/ 231400 w 493281"/>
              <a:gd name="connsiteY20" fmla="*/ 0 h 49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281" h="493280">
                <a:moveTo>
                  <a:pt x="231400" y="0"/>
                </a:moveTo>
                <a:lnTo>
                  <a:pt x="261879" y="0"/>
                </a:lnTo>
                <a:cubicBezTo>
                  <a:pt x="266087" y="0"/>
                  <a:pt x="269499" y="3412"/>
                  <a:pt x="269499" y="7620"/>
                </a:cubicBezTo>
                <a:lnTo>
                  <a:pt x="269499" y="227990"/>
                </a:lnTo>
                <a:lnTo>
                  <a:pt x="485661" y="227990"/>
                </a:lnTo>
                <a:cubicBezTo>
                  <a:pt x="489869" y="227990"/>
                  <a:pt x="493281" y="231402"/>
                  <a:pt x="493281" y="235610"/>
                </a:cubicBezTo>
                <a:lnTo>
                  <a:pt x="493281" y="266089"/>
                </a:lnTo>
                <a:cubicBezTo>
                  <a:pt x="493281" y="270297"/>
                  <a:pt x="489869" y="273709"/>
                  <a:pt x="485661" y="273709"/>
                </a:cubicBezTo>
                <a:lnTo>
                  <a:pt x="269499" y="273709"/>
                </a:lnTo>
                <a:lnTo>
                  <a:pt x="269499" y="485660"/>
                </a:lnTo>
                <a:cubicBezTo>
                  <a:pt x="269499" y="489868"/>
                  <a:pt x="266087" y="493280"/>
                  <a:pt x="261879" y="493280"/>
                </a:cubicBezTo>
                <a:lnTo>
                  <a:pt x="231400" y="493280"/>
                </a:lnTo>
                <a:cubicBezTo>
                  <a:pt x="227192" y="493280"/>
                  <a:pt x="223780" y="489868"/>
                  <a:pt x="223780" y="485660"/>
                </a:cubicBezTo>
                <a:lnTo>
                  <a:pt x="223780" y="273709"/>
                </a:lnTo>
                <a:lnTo>
                  <a:pt x="7620" y="273709"/>
                </a:lnTo>
                <a:cubicBezTo>
                  <a:pt x="3412" y="273709"/>
                  <a:pt x="0" y="270297"/>
                  <a:pt x="0" y="266089"/>
                </a:cubicBezTo>
                <a:lnTo>
                  <a:pt x="0" y="235610"/>
                </a:lnTo>
                <a:cubicBezTo>
                  <a:pt x="0" y="231402"/>
                  <a:pt x="3412" y="227990"/>
                  <a:pt x="7620" y="227990"/>
                </a:cubicBezTo>
                <a:lnTo>
                  <a:pt x="223780" y="227990"/>
                </a:lnTo>
                <a:lnTo>
                  <a:pt x="223780" y="7620"/>
                </a:lnTo>
                <a:cubicBezTo>
                  <a:pt x="223780" y="3412"/>
                  <a:pt x="227192" y="0"/>
                  <a:pt x="231400" y="0"/>
                </a:cubicBezTo>
                <a:close/>
              </a:path>
            </a:pathLst>
          </a:cu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CAD344A9-2ACD-822E-8E82-46EC144437F5}"/>
              </a:ext>
            </a:extLst>
          </p:cNvPr>
          <p:cNvSpPr/>
          <p:nvPr/>
        </p:nvSpPr>
        <p:spPr>
          <a:xfrm>
            <a:off x="131794" y="3429000"/>
            <a:ext cx="304975" cy="304974"/>
          </a:xfrm>
          <a:custGeom>
            <a:avLst/>
            <a:gdLst>
              <a:gd name="connsiteX0" fmla="*/ 231400 w 493281"/>
              <a:gd name="connsiteY0" fmla="*/ 0 h 493280"/>
              <a:gd name="connsiteX1" fmla="*/ 261879 w 493281"/>
              <a:gd name="connsiteY1" fmla="*/ 0 h 493280"/>
              <a:gd name="connsiteX2" fmla="*/ 269499 w 493281"/>
              <a:gd name="connsiteY2" fmla="*/ 7620 h 493280"/>
              <a:gd name="connsiteX3" fmla="*/ 269499 w 493281"/>
              <a:gd name="connsiteY3" fmla="*/ 227990 h 493280"/>
              <a:gd name="connsiteX4" fmla="*/ 485661 w 493281"/>
              <a:gd name="connsiteY4" fmla="*/ 227990 h 493280"/>
              <a:gd name="connsiteX5" fmla="*/ 493281 w 493281"/>
              <a:gd name="connsiteY5" fmla="*/ 235610 h 493280"/>
              <a:gd name="connsiteX6" fmla="*/ 493281 w 493281"/>
              <a:gd name="connsiteY6" fmla="*/ 266089 h 493280"/>
              <a:gd name="connsiteX7" fmla="*/ 485661 w 493281"/>
              <a:gd name="connsiteY7" fmla="*/ 273709 h 493280"/>
              <a:gd name="connsiteX8" fmla="*/ 269499 w 493281"/>
              <a:gd name="connsiteY8" fmla="*/ 273709 h 493280"/>
              <a:gd name="connsiteX9" fmla="*/ 269499 w 493281"/>
              <a:gd name="connsiteY9" fmla="*/ 485660 h 493280"/>
              <a:gd name="connsiteX10" fmla="*/ 261879 w 493281"/>
              <a:gd name="connsiteY10" fmla="*/ 493280 h 493280"/>
              <a:gd name="connsiteX11" fmla="*/ 231400 w 493281"/>
              <a:gd name="connsiteY11" fmla="*/ 493280 h 493280"/>
              <a:gd name="connsiteX12" fmla="*/ 223780 w 493281"/>
              <a:gd name="connsiteY12" fmla="*/ 485660 h 493280"/>
              <a:gd name="connsiteX13" fmla="*/ 223780 w 493281"/>
              <a:gd name="connsiteY13" fmla="*/ 273709 h 493280"/>
              <a:gd name="connsiteX14" fmla="*/ 7620 w 493281"/>
              <a:gd name="connsiteY14" fmla="*/ 273709 h 493280"/>
              <a:gd name="connsiteX15" fmla="*/ 0 w 493281"/>
              <a:gd name="connsiteY15" fmla="*/ 266089 h 493280"/>
              <a:gd name="connsiteX16" fmla="*/ 0 w 493281"/>
              <a:gd name="connsiteY16" fmla="*/ 235610 h 493280"/>
              <a:gd name="connsiteX17" fmla="*/ 7620 w 493281"/>
              <a:gd name="connsiteY17" fmla="*/ 227990 h 493280"/>
              <a:gd name="connsiteX18" fmla="*/ 223780 w 493281"/>
              <a:gd name="connsiteY18" fmla="*/ 227990 h 493280"/>
              <a:gd name="connsiteX19" fmla="*/ 223780 w 493281"/>
              <a:gd name="connsiteY19" fmla="*/ 7620 h 493280"/>
              <a:gd name="connsiteX20" fmla="*/ 231400 w 493281"/>
              <a:gd name="connsiteY20" fmla="*/ 0 h 49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281" h="493280">
                <a:moveTo>
                  <a:pt x="231400" y="0"/>
                </a:moveTo>
                <a:lnTo>
                  <a:pt x="261879" y="0"/>
                </a:lnTo>
                <a:cubicBezTo>
                  <a:pt x="266087" y="0"/>
                  <a:pt x="269499" y="3412"/>
                  <a:pt x="269499" y="7620"/>
                </a:cubicBezTo>
                <a:lnTo>
                  <a:pt x="269499" y="227990"/>
                </a:lnTo>
                <a:lnTo>
                  <a:pt x="485661" y="227990"/>
                </a:lnTo>
                <a:cubicBezTo>
                  <a:pt x="489869" y="227990"/>
                  <a:pt x="493281" y="231402"/>
                  <a:pt x="493281" y="235610"/>
                </a:cubicBezTo>
                <a:lnTo>
                  <a:pt x="493281" y="266089"/>
                </a:lnTo>
                <a:cubicBezTo>
                  <a:pt x="493281" y="270297"/>
                  <a:pt x="489869" y="273709"/>
                  <a:pt x="485661" y="273709"/>
                </a:cubicBezTo>
                <a:lnTo>
                  <a:pt x="269499" y="273709"/>
                </a:lnTo>
                <a:lnTo>
                  <a:pt x="269499" y="485660"/>
                </a:lnTo>
                <a:cubicBezTo>
                  <a:pt x="269499" y="489868"/>
                  <a:pt x="266087" y="493280"/>
                  <a:pt x="261879" y="493280"/>
                </a:cubicBezTo>
                <a:lnTo>
                  <a:pt x="231400" y="493280"/>
                </a:lnTo>
                <a:cubicBezTo>
                  <a:pt x="227192" y="493280"/>
                  <a:pt x="223780" y="489868"/>
                  <a:pt x="223780" y="485660"/>
                </a:cubicBezTo>
                <a:lnTo>
                  <a:pt x="223780" y="273709"/>
                </a:lnTo>
                <a:lnTo>
                  <a:pt x="7620" y="273709"/>
                </a:lnTo>
                <a:cubicBezTo>
                  <a:pt x="3412" y="273709"/>
                  <a:pt x="0" y="270297"/>
                  <a:pt x="0" y="266089"/>
                </a:cubicBezTo>
                <a:lnTo>
                  <a:pt x="0" y="235610"/>
                </a:lnTo>
                <a:cubicBezTo>
                  <a:pt x="0" y="231402"/>
                  <a:pt x="3412" y="227990"/>
                  <a:pt x="7620" y="227990"/>
                </a:cubicBezTo>
                <a:lnTo>
                  <a:pt x="223780" y="227990"/>
                </a:lnTo>
                <a:lnTo>
                  <a:pt x="223780" y="7620"/>
                </a:lnTo>
                <a:cubicBezTo>
                  <a:pt x="223780" y="3412"/>
                  <a:pt x="227192" y="0"/>
                  <a:pt x="231400" y="0"/>
                </a:cubicBezTo>
                <a:close/>
              </a:path>
            </a:pathLst>
          </a:cu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33A955C7-D78C-6F71-A0FE-5C3A80C62611}"/>
              </a:ext>
            </a:extLst>
          </p:cNvPr>
          <p:cNvSpPr/>
          <p:nvPr/>
        </p:nvSpPr>
        <p:spPr>
          <a:xfrm>
            <a:off x="131794" y="4848526"/>
            <a:ext cx="304975" cy="304974"/>
          </a:xfrm>
          <a:custGeom>
            <a:avLst/>
            <a:gdLst>
              <a:gd name="connsiteX0" fmla="*/ 231400 w 493281"/>
              <a:gd name="connsiteY0" fmla="*/ 0 h 493280"/>
              <a:gd name="connsiteX1" fmla="*/ 261879 w 493281"/>
              <a:gd name="connsiteY1" fmla="*/ 0 h 493280"/>
              <a:gd name="connsiteX2" fmla="*/ 269499 w 493281"/>
              <a:gd name="connsiteY2" fmla="*/ 7620 h 493280"/>
              <a:gd name="connsiteX3" fmla="*/ 269499 w 493281"/>
              <a:gd name="connsiteY3" fmla="*/ 227990 h 493280"/>
              <a:gd name="connsiteX4" fmla="*/ 485661 w 493281"/>
              <a:gd name="connsiteY4" fmla="*/ 227990 h 493280"/>
              <a:gd name="connsiteX5" fmla="*/ 493281 w 493281"/>
              <a:gd name="connsiteY5" fmla="*/ 235610 h 493280"/>
              <a:gd name="connsiteX6" fmla="*/ 493281 w 493281"/>
              <a:gd name="connsiteY6" fmla="*/ 266089 h 493280"/>
              <a:gd name="connsiteX7" fmla="*/ 485661 w 493281"/>
              <a:gd name="connsiteY7" fmla="*/ 273709 h 493280"/>
              <a:gd name="connsiteX8" fmla="*/ 269499 w 493281"/>
              <a:gd name="connsiteY8" fmla="*/ 273709 h 493280"/>
              <a:gd name="connsiteX9" fmla="*/ 269499 w 493281"/>
              <a:gd name="connsiteY9" fmla="*/ 485660 h 493280"/>
              <a:gd name="connsiteX10" fmla="*/ 261879 w 493281"/>
              <a:gd name="connsiteY10" fmla="*/ 493280 h 493280"/>
              <a:gd name="connsiteX11" fmla="*/ 231400 w 493281"/>
              <a:gd name="connsiteY11" fmla="*/ 493280 h 493280"/>
              <a:gd name="connsiteX12" fmla="*/ 223780 w 493281"/>
              <a:gd name="connsiteY12" fmla="*/ 485660 h 493280"/>
              <a:gd name="connsiteX13" fmla="*/ 223780 w 493281"/>
              <a:gd name="connsiteY13" fmla="*/ 273709 h 493280"/>
              <a:gd name="connsiteX14" fmla="*/ 7620 w 493281"/>
              <a:gd name="connsiteY14" fmla="*/ 273709 h 493280"/>
              <a:gd name="connsiteX15" fmla="*/ 0 w 493281"/>
              <a:gd name="connsiteY15" fmla="*/ 266089 h 493280"/>
              <a:gd name="connsiteX16" fmla="*/ 0 w 493281"/>
              <a:gd name="connsiteY16" fmla="*/ 235610 h 493280"/>
              <a:gd name="connsiteX17" fmla="*/ 7620 w 493281"/>
              <a:gd name="connsiteY17" fmla="*/ 227990 h 493280"/>
              <a:gd name="connsiteX18" fmla="*/ 223780 w 493281"/>
              <a:gd name="connsiteY18" fmla="*/ 227990 h 493280"/>
              <a:gd name="connsiteX19" fmla="*/ 223780 w 493281"/>
              <a:gd name="connsiteY19" fmla="*/ 7620 h 493280"/>
              <a:gd name="connsiteX20" fmla="*/ 231400 w 493281"/>
              <a:gd name="connsiteY20" fmla="*/ 0 h 49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281" h="493280">
                <a:moveTo>
                  <a:pt x="231400" y="0"/>
                </a:moveTo>
                <a:lnTo>
                  <a:pt x="261879" y="0"/>
                </a:lnTo>
                <a:cubicBezTo>
                  <a:pt x="266087" y="0"/>
                  <a:pt x="269499" y="3412"/>
                  <a:pt x="269499" y="7620"/>
                </a:cubicBezTo>
                <a:lnTo>
                  <a:pt x="269499" y="227990"/>
                </a:lnTo>
                <a:lnTo>
                  <a:pt x="485661" y="227990"/>
                </a:lnTo>
                <a:cubicBezTo>
                  <a:pt x="489869" y="227990"/>
                  <a:pt x="493281" y="231402"/>
                  <a:pt x="493281" y="235610"/>
                </a:cubicBezTo>
                <a:lnTo>
                  <a:pt x="493281" y="266089"/>
                </a:lnTo>
                <a:cubicBezTo>
                  <a:pt x="493281" y="270297"/>
                  <a:pt x="489869" y="273709"/>
                  <a:pt x="485661" y="273709"/>
                </a:cubicBezTo>
                <a:lnTo>
                  <a:pt x="269499" y="273709"/>
                </a:lnTo>
                <a:lnTo>
                  <a:pt x="269499" y="485660"/>
                </a:lnTo>
                <a:cubicBezTo>
                  <a:pt x="269499" y="489868"/>
                  <a:pt x="266087" y="493280"/>
                  <a:pt x="261879" y="493280"/>
                </a:cubicBezTo>
                <a:lnTo>
                  <a:pt x="231400" y="493280"/>
                </a:lnTo>
                <a:cubicBezTo>
                  <a:pt x="227192" y="493280"/>
                  <a:pt x="223780" y="489868"/>
                  <a:pt x="223780" y="485660"/>
                </a:cubicBezTo>
                <a:lnTo>
                  <a:pt x="223780" y="273709"/>
                </a:lnTo>
                <a:lnTo>
                  <a:pt x="7620" y="273709"/>
                </a:lnTo>
                <a:cubicBezTo>
                  <a:pt x="3412" y="273709"/>
                  <a:pt x="0" y="270297"/>
                  <a:pt x="0" y="266089"/>
                </a:cubicBezTo>
                <a:lnTo>
                  <a:pt x="0" y="235610"/>
                </a:lnTo>
                <a:cubicBezTo>
                  <a:pt x="0" y="231402"/>
                  <a:pt x="3412" y="227990"/>
                  <a:pt x="7620" y="227990"/>
                </a:cubicBezTo>
                <a:lnTo>
                  <a:pt x="223780" y="227990"/>
                </a:lnTo>
                <a:lnTo>
                  <a:pt x="223780" y="7620"/>
                </a:lnTo>
                <a:cubicBezTo>
                  <a:pt x="223780" y="3412"/>
                  <a:pt x="227192" y="0"/>
                  <a:pt x="231400" y="0"/>
                </a:cubicBezTo>
                <a:close/>
              </a:path>
            </a:pathLst>
          </a:cu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3D351302-2E8C-AE6D-88E2-BFF2190AD43E}"/>
              </a:ext>
            </a:extLst>
          </p:cNvPr>
          <p:cNvSpPr/>
          <p:nvPr/>
        </p:nvSpPr>
        <p:spPr>
          <a:xfrm>
            <a:off x="131794" y="5565399"/>
            <a:ext cx="304975" cy="304974"/>
          </a:xfrm>
          <a:custGeom>
            <a:avLst/>
            <a:gdLst>
              <a:gd name="connsiteX0" fmla="*/ 231400 w 493281"/>
              <a:gd name="connsiteY0" fmla="*/ 0 h 493280"/>
              <a:gd name="connsiteX1" fmla="*/ 261879 w 493281"/>
              <a:gd name="connsiteY1" fmla="*/ 0 h 493280"/>
              <a:gd name="connsiteX2" fmla="*/ 269499 w 493281"/>
              <a:gd name="connsiteY2" fmla="*/ 7620 h 493280"/>
              <a:gd name="connsiteX3" fmla="*/ 269499 w 493281"/>
              <a:gd name="connsiteY3" fmla="*/ 227990 h 493280"/>
              <a:gd name="connsiteX4" fmla="*/ 485661 w 493281"/>
              <a:gd name="connsiteY4" fmla="*/ 227990 h 493280"/>
              <a:gd name="connsiteX5" fmla="*/ 493281 w 493281"/>
              <a:gd name="connsiteY5" fmla="*/ 235610 h 493280"/>
              <a:gd name="connsiteX6" fmla="*/ 493281 w 493281"/>
              <a:gd name="connsiteY6" fmla="*/ 266089 h 493280"/>
              <a:gd name="connsiteX7" fmla="*/ 485661 w 493281"/>
              <a:gd name="connsiteY7" fmla="*/ 273709 h 493280"/>
              <a:gd name="connsiteX8" fmla="*/ 269499 w 493281"/>
              <a:gd name="connsiteY8" fmla="*/ 273709 h 493280"/>
              <a:gd name="connsiteX9" fmla="*/ 269499 w 493281"/>
              <a:gd name="connsiteY9" fmla="*/ 485660 h 493280"/>
              <a:gd name="connsiteX10" fmla="*/ 261879 w 493281"/>
              <a:gd name="connsiteY10" fmla="*/ 493280 h 493280"/>
              <a:gd name="connsiteX11" fmla="*/ 231400 w 493281"/>
              <a:gd name="connsiteY11" fmla="*/ 493280 h 493280"/>
              <a:gd name="connsiteX12" fmla="*/ 223780 w 493281"/>
              <a:gd name="connsiteY12" fmla="*/ 485660 h 493280"/>
              <a:gd name="connsiteX13" fmla="*/ 223780 w 493281"/>
              <a:gd name="connsiteY13" fmla="*/ 273709 h 493280"/>
              <a:gd name="connsiteX14" fmla="*/ 7620 w 493281"/>
              <a:gd name="connsiteY14" fmla="*/ 273709 h 493280"/>
              <a:gd name="connsiteX15" fmla="*/ 0 w 493281"/>
              <a:gd name="connsiteY15" fmla="*/ 266089 h 493280"/>
              <a:gd name="connsiteX16" fmla="*/ 0 w 493281"/>
              <a:gd name="connsiteY16" fmla="*/ 235610 h 493280"/>
              <a:gd name="connsiteX17" fmla="*/ 7620 w 493281"/>
              <a:gd name="connsiteY17" fmla="*/ 227990 h 493280"/>
              <a:gd name="connsiteX18" fmla="*/ 223780 w 493281"/>
              <a:gd name="connsiteY18" fmla="*/ 227990 h 493280"/>
              <a:gd name="connsiteX19" fmla="*/ 223780 w 493281"/>
              <a:gd name="connsiteY19" fmla="*/ 7620 h 493280"/>
              <a:gd name="connsiteX20" fmla="*/ 231400 w 493281"/>
              <a:gd name="connsiteY20" fmla="*/ 0 h 49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281" h="493280">
                <a:moveTo>
                  <a:pt x="231400" y="0"/>
                </a:moveTo>
                <a:lnTo>
                  <a:pt x="261879" y="0"/>
                </a:lnTo>
                <a:cubicBezTo>
                  <a:pt x="266087" y="0"/>
                  <a:pt x="269499" y="3412"/>
                  <a:pt x="269499" y="7620"/>
                </a:cubicBezTo>
                <a:lnTo>
                  <a:pt x="269499" y="227990"/>
                </a:lnTo>
                <a:lnTo>
                  <a:pt x="485661" y="227990"/>
                </a:lnTo>
                <a:cubicBezTo>
                  <a:pt x="489869" y="227990"/>
                  <a:pt x="493281" y="231402"/>
                  <a:pt x="493281" y="235610"/>
                </a:cubicBezTo>
                <a:lnTo>
                  <a:pt x="493281" y="266089"/>
                </a:lnTo>
                <a:cubicBezTo>
                  <a:pt x="493281" y="270297"/>
                  <a:pt x="489869" y="273709"/>
                  <a:pt x="485661" y="273709"/>
                </a:cubicBezTo>
                <a:lnTo>
                  <a:pt x="269499" y="273709"/>
                </a:lnTo>
                <a:lnTo>
                  <a:pt x="269499" y="485660"/>
                </a:lnTo>
                <a:cubicBezTo>
                  <a:pt x="269499" y="489868"/>
                  <a:pt x="266087" y="493280"/>
                  <a:pt x="261879" y="493280"/>
                </a:cubicBezTo>
                <a:lnTo>
                  <a:pt x="231400" y="493280"/>
                </a:lnTo>
                <a:cubicBezTo>
                  <a:pt x="227192" y="493280"/>
                  <a:pt x="223780" y="489868"/>
                  <a:pt x="223780" y="485660"/>
                </a:cubicBezTo>
                <a:lnTo>
                  <a:pt x="223780" y="273709"/>
                </a:lnTo>
                <a:lnTo>
                  <a:pt x="7620" y="273709"/>
                </a:lnTo>
                <a:cubicBezTo>
                  <a:pt x="3412" y="273709"/>
                  <a:pt x="0" y="270297"/>
                  <a:pt x="0" y="266089"/>
                </a:cubicBezTo>
                <a:lnTo>
                  <a:pt x="0" y="235610"/>
                </a:lnTo>
                <a:cubicBezTo>
                  <a:pt x="0" y="231402"/>
                  <a:pt x="3412" y="227990"/>
                  <a:pt x="7620" y="227990"/>
                </a:cubicBezTo>
                <a:lnTo>
                  <a:pt x="223780" y="227990"/>
                </a:lnTo>
                <a:lnTo>
                  <a:pt x="223780" y="7620"/>
                </a:lnTo>
                <a:cubicBezTo>
                  <a:pt x="223780" y="3412"/>
                  <a:pt x="227192" y="0"/>
                  <a:pt x="231400" y="0"/>
                </a:cubicBezTo>
                <a:close/>
              </a:path>
            </a:pathLst>
          </a:cu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2" name="Полилиния: фигура 31">
            <a:extLst>
              <a:ext uri="{FF2B5EF4-FFF2-40B4-BE49-F238E27FC236}">
                <a16:creationId xmlns:a16="http://schemas.microsoft.com/office/drawing/2014/main" id="{D8927A36-F265-A900-670F-8352DB29C218}"/>
              </a:ext>
            </a:extLst>
          </p:cNvPr>
          <p:cNvSpPr/>
          <p:nvPr/>
        </p:nvSpPr>
        <p:spPr>
          <a:xfrm>
            <a:off x="131794" y="4095586"/>
            <a:ext cx="304975" cy="304974"/>
          </a:xfrm>
          <a:custGeom>
            <a:avLst/>
            <a:gdLst>
              <a:gd name="connsiteX0" fmla="*/ 231400 w 493281"/>
              <a:gd name="connsiteY0" fmla="*/ 0 h 493280"/>
              <a:gd name="connsiteX1" fmla="*/ 261879 w 493281"/>
              <a:gd name="connsiteY1" fmla="*/ 0 h 493280"/>
              <a:gd name="connsiteX2" fmla="*/ 269499 w 493281"/>
              <a:gd name="connsiteY2" fmla="*/ 7620 h 493280"/>
              <a:gd name="connsiteX3" fmla="*/ 269499 w 493281"/>
              <a:gd name="connsiteY3" fmla="*/ 227990 h 493280"/>
              <a:gd name="connsiteX4" fmla="*/ 485661 w 493281"/>
              <a:gd name="connsiteY4" fmla="*/ 227990 h 493280"/>
              <a:gd name="connsiteX5" fmla="*/ 493281 w 493281"/>
              <a:gd name="connsiteY5" fmla="*/ 235610 h 493280"/>
              <a:gd name="connsiteX6" fmla="*/ 493281 w 493281"/>
              <a:gd name="connsiteY6" fmla="*/ 266089 h 493280"/>
              <a:gd name="connsiteX7" fmla="*/ 485661 w 493281"/>
              <a:gd name="connsiteY7" fmla="*/ 273709 h 493280"/>
              <a:gd name="connsiteX8" fmla="*/ 269499 w 493281"/>
              <a:gd name="connsiteY8" fmla="*/ 273709 h 493280"/>
              <a:gd name="connsiteX9" fmla="*/ 269499 w 493281"/>
              <a:gd name="connsiteY9" fmla="*/ 485660 h 493280"/>
              <a:gd name="connsiteX10" fmla="*/ 261879 w 493281"/>
              <a:gd name="connsiteY10" fmla="*/ 493280 h 493280"/>
              <a:gd name="connsiteX11" fmla="*/ 231400 w 493281"/>
              <a:gd name="connsiteY11" fmla="*/ 493280 h 493280"/>
              <a:gd name="connsiteX12" fmla="*/ 223780 w 493281"/>
              <a:gd name="connsiteY12" fmla="*/ 485660 h 493280"/>
              <a:gd name="connsiteX13" fmla="*/ 223780 w 493281"/>
              <a:gd name="connsiteY13" fmla="*/ 273709 h 493280"/>
              <a:gd name="connsiteX14" fmla="*/ 7620 w 493281"/>
              <a:gd name="connsiteY14" fmla="*/ 273709 h 493280"/>
              <a:gd name="connsiteX15" fmla="*/ 0 w 493281"/>
              <a:gd name="connsiteY15" fmla="*/ 266089 h 493280"/>
              <a:gd name="connsiteX16" fmla="*/ 0 w 493281"/>
              <a:gd name="connsiteY16" fmla="*/ 235610 h 493280"/>
              <a:gd name="connsiteX17" fmla="*/ 7620 w 493281"/>
              <a:gd name="connsiteY17" fmla="*/ 227990 h 493280"/>
              <a:gd name="connsiteX18" fmla="*/ 223780 w 493281"/>
              <a:gd name="connsiteY18" fmla="*/ 227990 h 493280"/>
              <a:gd name="connsiteX19" fmla="*/ 223780 w 493281"/>
              <a:gd name="connsiteY19" fmla="*/ 7620 h 493280"/>
              <a:gd name="connsiteX20" fmla="*/ 231400 w 493281"/>
              <a:gd name="connsiteY20" fmla="*/ 0 h 49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281" h="493280">
                <a:moveTo>
                  <a:pt x="231400" y="0"/>
                </a:moveTo>
                <a:lnTo>
                  <a:pt x="261879" y="0"/>
                </a:lnTo>
                <a:cubicBezTo>
                  <a:pt x="266087" y="0"/>
                  <a:pt x="269499" y="3412"/>
                  <a:pt x="269499" y="7620"/>
                </a:cubicBezTo>
                <a:lnTo>
                  <a:pt x="269499" y="227990"/>
                </a:lnTo>
                <a:lnTo>
                  <a:pt x="485661" y="227990"/>
                </a:lnTo>
                <a:cubicBezTo>
                  <a:pt x="489869" y="227990"/>
                  <a:pt x="493281" y="231402"/>
                  <a:pt x="493281" y="235610"/>
                </a:cubicBezTo>
                <a:lnTo>
                  <a:pt x="493281" y="266089"/>
                </a:lnTo>
                <a:cubicBezTo>
                  <a:pt x="493281" y="270297"/>
                  <a:pt x="489869" y="273709"/>
                  <a:pt x="485661" y="273709"/>
                </a:cubicBezTo>
                <a:lnTo>
                  <a:pt x="269499" y="273709"/>
                </a:lnTo>
                <a:lnTo>
                  <a:pt x="269499" y="485660"/>
                </a:lnTo>
                <a:cubicBezTo>
                  <a:pt x="269499" y="489868"/>
                  <a:pt x="266087" y="493280"/>
                  <a:pt x="261879" y="493280"/>
                </a:cubicBezTo>
                <a:lnTo>
                  <a:pt x="231400" y="493280"/>
                </a:lnTo>
                <a:cubicBezTo>
                  <a:pt x="227192" y="493280"/>
                  <a:pt x="223780" y="489868"/>
                  <a:pt x="223780" y="485660"/>
                </a:cubicBezTo>
                <a:lnTo>
                  <a:pt x="223780" y="273709"/>
                </a:lnTo>
                <a:lnTo>
                  <a:pt x="7620" y="273709"/>
                </a:lnTo>
                <a:cubicBezTo>
                  <a:pt x="3412" y="273709"/>
                  <a:pt x="0" y="270297"/>
                  <a:pt x="0" y="266089"/>
                </a:cubicBezTo>
                <a:lnTo>
                  <a:pt x="0" y="235610"/>
                </a:lnTo>
                <a:cubicBezTo>
                  <a:pt x="0" y="231402"/>
                  <a:pt x="3412" y="227990"/>
                  <a:pt x="7620" y="227990"/>
                </a:cubicBezTo>
                <a:lnTo>
                  <a:pt x="223780" y="227990"/>
                </a:lnTo>
                <a:lnTo>
                  <a:pt x="223780" y="7620"/>
                </a:lnTo>
                <a:cubicBezTo>
                  <a:pt x="223780" y="3412"/>
                  <a:pt x="227192" y="0"/>
                  <a:pt x="231400" y="0"/>
                </a:cubicBezTo>
                <a:close/>
              </a:path>
            </a:pathLst>
          </a:cu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2E6757-1B24-493A-2616-F9BD974AC2E0}"/>
              </a:ext>
            </a:extLst>
          </p:cNvPr>
          <p:cNvSpPr txBox="1"/>
          <p:nvPr/>
        </p:nvSpPr>
        <p:spPr>
          <a:xfrm>
            <a:off x="6930185" y="2022741"/>
            <a:ext cx="485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Законодательная неопределённость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DD0BD-AC54-4D7E-640F-60AD864CD7F4}"/>
              </a:ext>
            </a:extLst>
          </p:cNvPr>
          <p:cNvSpPr txBox="1"/>
          <p:nvPr/>
        </p:nvSpPr>
        <p:spPr>
          <a:xfrm>
            <a:off x="6930185" y="2653108"/>
            <a:ext cx="529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  <a:ea typeface="Calibri" panose="020F0502020204030204" pitchFamily="34" charset="0"/>
              </a:rPr>
              <a:t>О</a:t>
            </a:r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пасность для окружающих в неопытных руках </a:t>
            </a:r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25FB33ED-8097-7FCB-43A8-F3B7DC625135}"/>
              </a:ext>
            </a:extLst>
          </p:cNvPr>
          <p:cNvSpPr/>
          <p:nvPr/>
        </p:nvSpPr>
        <p:spPr>
          <a:xfrm rot="5400000" flipH="1">
            <a:off x="6666567" y="3402914"/>
            <a:ext cx="45719" cy="311427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7B42A498-FD37-0195-67B8-2F7AB483460A}"/>
              </a:ext>
            </a:extLst>
          </p:cNvPr>
          <p:cNvSpPr/>
          <p:nvPr/>
        </p:nvSpPr>
        <p:spPr>
          <a:xfrm rot="5400000" flipH="1">
            <a:off x="6666566" y="2688547"/>
            <a:ext cx="45719" cy="311427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CCFA87CF-A882-0EDD-145A-65059144C274}"/>
              </a:ext>
            </a:extLst>
          </p:cNvPr>
          <p:cNvSpPr/>
          <p:nvPr/>
        </p:nvSpPr>
        <p:spPr>
          <a:xfrm rot="5400000" flipH="1">
            <a:off x="6666565" y="2059660"/>
            <a:ext cx="45719" cy="311427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7933B6-5FC5-D482-BCA5-19D14901DC85}"/>
              </a:ext>
            </a:extLst>
          </p:cNvPr>
          <p:cNvSpPr txBox="1"/>
          <p:nvPr/>
        </p:nvSpPr>
        <p:spPr>
          <a:xfrm>
            <a:off x="6901405" y="3402492"/>
            <a:ext cx="520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Light" pitchFamily="2" charset="-52"/>
              </a:rPr>
              <a:t>Некоторые типы </a:t>
            </a:r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зависимы от погодных условий</a:t>
            </a:r>
          </a:p>
          <a:p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43957C7E-B35F-510C-F6D0-CB160BBEF479}"/>
              </a:ext>
            </a:extLst>
          </p:cNvPr>
          <p:cNvSpPr/>
          <p:nvPr/>
        </p:nvSpPr>
        <p:spPr>
          <a:xfrm rot="5400000" flipH="1">
            <a:off x="6666564" y="4115219"/>
            <a:ext cx="45719" cy="311427"/>
          </a:xfrm>
          <a:prstGeom prst="roundRect">
            <a:avLst/>
          </a:prstGeom>
          <a:solidFill>
            <a:srgbClr val="DA3739"/>
          </a:solidFill>
          <a:ln>
            <a:noFill/>
          </a:ln>
          <a:effectLst>
            <a:glow rad="139700">
              <a:srgbClr val="DA3739">
                <a:alpha val="1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93E17A-6E00-7836-E794-BB48C318E16A}"/>
              </a:ext>
            </a:extLst>
          </p:cNvPr>
          <p:cNvSpPr txBox="1"/>
          <p:nvPr/>
        </p:nvSpPr>
        <p:spPr>
          <a:xfrm>
            <a:off x="6861264" y="4077394"/>
            <a:ext cx="557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effectLst/>
                <a:latin typeface="Montserrat Light" pitchFamily="2" charset="-52"/>
                <a:ea typeface="Calibri" panose="020F0502020204030204" pitchFamily="34" charset="0"/>
              </a:rPr>
              <a:t>Эксплуатация  с целью сбора компромата, тайных сведений</a:t>
            </a:r>
            <a:endParaRPr lang="ru-RU" dirty="0">
              <a:solidFill>
                <a:schemeClr val="bg1"/>
              </a:solidFill>
              <a:latin typeface="Montserrat Light" pitchFamily="2" charset="-5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8359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</TotalTime>
  <Words>1066</Words>
  <Application>Microsoft Office PowerPoint</Application>
  <PresentationFormat>Широкоэкранный</PresentationFormat>
  <Paragraphs>144</Paragraphs>
  <Slides>23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Montserrat Bold</vt:lpstr>
      <vt:lpstr>Montserrat ExtraBold</vt:lpstr>
      <vt:lpstr>Montserrat Light</vt:lpstr>
      <vt:lpstr>Montserrat Medium</vt:lpstr>
      <vt:lpstr>Montserrat SemiBold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Преимущества и недостатки БПЛА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Даня Красавин</dc:creator>
  <cp:lastModifiedBy>Даня Красавин</cp:lastModifiedBy>
  <cp:revision>92</cp:revision>
  <dcterms:created xsi:type="dcterms:W3CDTF">2022-12-14T17:20:14Z</dcterms:created>
  <dcterms:modified xsi:type="dcterms:W3CDTF">2023-04-18T07:00:45Z</dcterms:modified>
</cp:coreProperties>
</file>